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64" r:id="rId3"/>
    <p:sldId id="265" r:id="rId4"/>
    <p:sldId id="271" r:id="rId5"/>
    <p:sldId id="270" r:id="rId6"/>
    <p:sldId id="269" r:id="rId7"/>
    <p:sldId id="27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85C395-F5DC-4B06-82CF-480F90AB974E}" type="datetimeFigureOut">
              <a:rPr lang="ar-IQ" smtClean="0"/>
              <a:t>19/03/1440</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5AB9E66-95EF-4307-846D-986DBBFCE34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5AB9E66-95EF-4307-846D-986DBBFCE34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85C395-F5DC-4B06-82CF-480F90AB974E}" type="datetimeFigureOut">
              <a:rPr lang="ar-IQ" smtClean="0"/>
              <a:t>19/03/1440</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95AB9E66-95EF-4307-846D-986DBBFCE34A}"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DB85C395-F5DC-4B06-82CF-480F90AB974E}" type="datetimeFigureOut">
              <a:rPr lang="ar-IQ" smtClean="0"/>
              <a:t>19/03/1440</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DB85C395-F5DC-4B06-82CF-480F90AB974E}" type="datetimeFigureOut">
              <a:rPr lang="ar-IQ" smtClean="0"/>
              <a:t>19/03/1440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5AB9E66-95EF-4307-846D-986DBBFCE34A}"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85C395-F5DC-4B06-82CF-480F90AB974E}" type="datetimeFigureOut">
              <a:rPr lang="ar-IQ" smtClean="0"/>
              <a:t>19/03/1440</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5AB9E66-95EF-4307-846D-986DBBFCE34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ctrTitle"/>
          </p:nvPr>
        </p:nvSpPr>
        <p:spPr>
          <a:xfrm>
            <a:off x="931640" y="1592682"/>
            <a:ext cx="7200800" cy="3924550"/>
          </a:xfrm>
        </p:spPr>
        <p:txBody>
          <a:bodyPr>
            <a:noAutofit/>
          </a:bodyPr>
          <a:lstStyle/>
          <a:p>
            <a:pPr algn="ctr" rtl="1">
              <a:lnSpc>
                <a:spcPct val="115000"/>
              </a:lnSpc>
            </a:pPr>
            <a:r>
              <a:rPr lang="en-US" sz="2000" dirty="0" smtClean="0">
                <a:solidFill>
                  <a:srgbClr val="FF0000"/>
                </a:solidFill>
                <a:latin typeface="Simplified Arabic" pitchFamily="18" charset="-78"/>
                <a:ea typeface="Times New Roman"/>
                <a:cs typeface="PT Bold Heading" pitchFamily="2" charset="-78"/>
              </a:rPr>
              <a:t/>
            </a:r>
            <a:br>
              <a:rPr lang="en-US"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smtClean="0">
                <a:solidFill>
                  <a:srgbClr val="FF0000"/>
                </a:solidFill>
                <a:latin typeface="Simplified Arabic" pitchFamily="18" charset="-78"/>
                <a:ea typeface="Times New Roman"/>
                <a:cs typeface="PT Bold Heading" pitchFamily="2" charset="-78"/>
              </a:rPr>
              <a:t/>
            </a:r>
            <a:br>
              <a:rPr lang="ar-IQ" sz="2000" dirty="0" smtClean="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2000" dirty="0">
                <a:solidFill>
                  <a:srgbClr val="FF0000"/>
                </a:solidFill>
                <a:latin typeface="Simplified Arabic" pitchFamily="18" charset="-78"/>
                <a:ea typeface="Times New Roman"/>
                <a:cs typeface="PT Bold Heading" pitchFamily="2" charset="-78"/>
              </a:rPr>
              <a:t/>
            </a:r>
            <a:br>
              <a:rPr lang="ar-IQ" sz="2000" dirty="0">
                <a:solidFill>
                  <a:srgbClr val="FF0000"/>
                </a:solidFill>
                <a:latin typeface="Simplified Arabic" pitchFamily="18" charset="-78"/>
                <a:ea typeface="Times New Roman"/>
                <a:cs typeface="PT Bold Heading" pitchFamily="2" charset="-78"/>
              </a:rPr>
            </a:br>
            <a:r>
              <a:rPr lang="ar-IQ" sz="3600" dirty="0" smtClean="0">
                <a:solidFill>
                  <a:schemeClr val="tx1"/>
                </a:solidFill>
                <a:latin typeface="Simplified Arabic" pitchFamily="18" charset="-78"/>
                <a:ea typeface="Times New Roman"/>
                <a:cs typeface="PT Bold Heading" pitchFamily="2" charset="-78"/>
              </a:rPr>
              <a:t>المهارات الارشادية </a:t>
            </a:r>
            <a:br>
              <a:rPr lang="ar-IQ" sz="3600" dirty="0" smtClean="0">
                <a:solidFill>
                  <a:schemeClr val="tx1"/>
                </a:solidFill>
                <a:latin typeface="Simplified Arabic" pitchFamily="18" charset="-78"/>
                <a:ea typeface="Times New Roman"/>
                <a:cs typeface="PT Bold Heading" pitchFamily="2" charset="-78"/>
              </a:rPr>
            </a:br>
            <a:r>
              <a:rPr lang="ar-IQ" sz="2000" dirty="0" smtClean="0">
                <a:solidFill>
                  <a:schemeClr val="tx1"/>
                </a:solidFill>
                <a:latin typeface="Simplified Arabic" pitchFamily="18" charset="-78"/>
                <a:ea typeface="Times New Roman"/>
                <a:cs typeface="PT Bold Heading" pitchFamily="2" charset="-78"/>
              </a:rPr>
              <a:t> </a:t>
            </a:r>
            <a:r>
              <a:rPr lang="ar-IQ" sz="2800" dirty="0" smtClean="0">
                <a:solidFill>
                  <a:srgbClr val="FFC000"/>
                </a:solidFill>
                <a:latin typeface="Simplified Arabic" pitchFamily="18" charset="-78"/>
                <a:ea typeface="Times New Roman"/>
                <a:cs typeface="PT Bold Heading" pitchFamily="2" charset="-78"/>
              </a:rPr>
              <a:t>عنوان المحاضرة </a:t>
            </a:r>
            <a:br>
              <a:rPr lang="ar-IQ" sz="2800" dirty="0" smtClean="0">
                <a:solidFill>
                  <a:srgbClr val="FFC000"/>
                </a:solidFill>
                <a:latin typeface="Simplified Arabic" pitchFamily="18" charset="-78"/>
                <a:ea typeface="Times New Roman"/>
                <a:cs typeface="PT Bold Heading" pitchFamily="2" charset="-78"/>
              </a:rPr>
            </a:br>
            <a:r>
              <a:rPr lang="ar-IQ" sz="4800" dirty="0" smtClean="0">
                <a:solidFill>
                  <a:srgbClr val="FFC000"/>
                </a:solidFill>
                <a:latin typeface="Simplified Arabic" pitchFamily="18" charset="-78"/>
                <a:ea typeface="Times New Roman"/>
                <a:cs typeface="PT Bold Heading" pitchFamily="2" charset="-78"/>
              </a:rPr>
              <a:t>مهارة المواجهة  </a:t>
            </a:r>
            <a:r>
              <a:rPr lang="en-US" sz="2400" b="0" dirty="0" smtClean="0">
                <a:solidFill>
                  <a:schemeClr val="tx1"/>
                </a:solidFill>
                <a:latin typeface="Simplified Arabic" pitchFamily="18" charset="-78"/>
                <a:ea typeface="Times New Roman"/>
                <a:cs typeface="PT Bold Heading" pitchFamily="2" charset="-78"/>
              </a:rPr>
              <a:t/>
            </a:r>
            <a:br>
              <a:rPr lang="en-US" sz="2400" b="0" dirty="0" smtClean="0">
                <a:solidFill>
                  <a:schemeClr val="tx1"/>
                </a:solidFill>
                <a:latin typeface="Simplified Arabic" pitchFamily="18" charset="-78"/>
                <a:ea typeface="Times New Roman"/>
                <a:cs typeface="PT Bold Heading" pitchFamily="2" charset="-78"/>
              </a:rPr>
            </a:br>
            <a:r>
              <a:rPr lang="ar-IQ" sz="2400" b="0" dirty="0" smtClean="0">
                <a:solidFill>
                  <a:schemeClr val="tx1"/>
                </a:solidFill>
                <a:latin typeface="Simplified Arabic" pitchFamily="18" charset="-78"/>
                <a:ea typeface="Times New Roman"/>
                <a:cs typeface="PT Bold Heading" pitchFamily="2" charset="-78"/>
              </a:rPr>
              <a:t/>
            </a:r>
            <a:br>
              <a:rPr lang="ar-IQ" sz="2400" b="0" dirty="0" smtClean="0">
                <a:solidFill>
                  <a:schemeClr val="tx1"/>
                </a:solidFill>
                <a:latin typeface="Simplified Arabic" pitchFamily="18" charset="-78"/>
                <a:ea typeface="Times New Roman"/>
                <a:cs typeface="PT Bold Heading" pitchFamily="2" charset="-78"/>
              </a:rPr>
            </a:br>
            <a:r>
              <a:rPr lang="ar-IQ"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بإشراف</a:t>
            </a:r>
            <a:r>
              <a:rPr lang="en-US"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
            </a:r>
            <a:br>
              <a:rPr lang="en-US"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br>
            <a:r>
              <a:rPr lang="ar-IQ" sz="3200" dirty="0" smtClean="0">
                <a:ln w="1905"/>
                <a:solidFill>
                  <a:srgbClr val="FFFF00"/>
                </a:solidFill>
                <a:effectLst>
                  <a:innerShdw blurRad="69850" dist="43180" dir="5400000">
                    <a:srgbClr val="000000">
                      <a:alpha val="65000"/>
                    </a:srgbClr>
                  </a:innerShdw>
                </a:effectLst>
                <a:latin typeface="Simplified Arabic" pitchFamily="18" charset="-78"/>
                <a:ea typeface="Times New Roman"/>
                <a:cs typeface="PT Bold Heading" pitchFamily="2" charset="-78"/>
              </a:rPr>
              <a:t>أ.م.د. محمد ابراهيم حسين</a:t>
            </a:r>
            <a:r>
              <a:rPr lang="en-US" sz="2400" dirty="0">
                <a:solidFill>
                  <a:srgbClr val="FFFF00"/>
                </a:solidFill>
                <a:latin typeface="Simplified Arabic" pitchFamily="18" charset="-78"/>
                <a:ea typeface="Times New Roman"/>
                <a:cs typeface="PT Bold Heading" pitchFamily="2" charset="-78"/>
              </a:rPr>
              <a:t/>
            </a:r>
            <a:br>
              <a:rPr lang="en-US" sz="2400" dirty="0">
                <a:solidFill>
                  <a:srgbClr val="FFFF00"/>
                </a:solidFill>
                <a:latin typeface="Simplified Arabic" pitchFamily="18" charset="-78"/>
                <a:ea typeface="Times New Roman"/>
                <a:cs typeface="PT Bold Heading" pitchFamily="2" charset="-78"/>
              </a:rPr>
            </a:br>
            <a:endParaRPr lang="ar-IQ" sz="2400" dirty="0">
              <a:solidFill>
                <a:srgbClr val="FFFF00"/>
              </a:solidFill>
            </a:endParaRPr>
          </a:p>
        </p:txBody>
      </p:sp>
      <p:sp>
        <p:nvSpPr>
          <p:cNvPr id="5" name="عنوان فرعي 2"/>
          <p:cNvSpPr txBox="1">
            <a:spLocks/>
          </p:cNvSpPr>
          <p:nvPr/>
        </p:nvSpPr>
        <p:spPr>
          <a:xfrm>
            <a:off x="1331640" y="5589240"/>
            <a:ext cx="6400800" cy="1008112"/>
          </a:xfrm>
          <a:prstGeom prst="rect">
            <a:avLst/>
          </a:prstGeom>
        </p:spPr>
        <p:txBody>
          <a:bodyPr vert="horz" lIns="0" rIns="18288">
            <a:noAutofit/>
          </a:bodyPr>
          <a:lstStyle>
            <a:lvl1pPr marL="0" marR="45720" indent="0" algn="r" rtl="1"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1"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1"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1"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1"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lnSpc>
                <a:spcPct val="115000"/>
              </a:lnSpc>
            </a:pPr>
            <a:r>
              <a:rPr lang="ar-IQ" sz="2800" b="1" dirty="0" smtClean="0">
                <a:solidFill>
                  <a:srgbClr val="FF0000"/>
                </a:solidFill>
                <a:latin typeface="Simplified Arabic" pitchFamily="18" charset="-78"/>
                <a:ea typeface="Calibri"/>
                <a:cs typeface="PT Bold Heading" pitchFamily="2" charset="-78"/>
              </a:rPr>
              <a:t> اعداد الطالب : جابر موسى عبد </a:t>
            </a:r>
            <a:r>
              <a:rPr lang="ar-IQ" sz="2800" b="1" dirty="0">
                <a:solidFill>
                  <a:srgbClr val="FF0000"/>
                </a:solidFill>
                <a:latin typeface="Simplified Arabic" pitchFamily="18" charset="-78"/>
                <a:ea typeface="Calibri"/>
                <a:cs typeface="PT Bold Heading" pitchFamily="2" charset="-78"/>
              </a:rPr>
              <a:t>الله </a:t>
            </a:r>
            <a:endParaRPr lang="en-US" sz="2800" b="1" dirty="0" smtClean="0">
              <a:solidFill>
                <a:srgbClr val="FF0000"/>
              </a:solidFill>
              <a:latin typeface="Simplified Arabic" pitchFamily="18" charset="-78"/>
              <a:ea typeface="Calibri"/>
              <a:cs typeface="PT Bold Heading" pitchFamily="2" charset="-78"/>
            </a:endParaRPr>
          </a:p>
          <a:p>
            <a:endParaRPr lang="ar-IQ" sz="2400" dirty="0"/>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683568" y="260648"/>
            <a:ext cx="1357630" cy="1381125"/>
          </a:xfrm>
          <a:prstGeom prst="rect">
            <a:avLst/>
          </a:prstGeom>
          <a:ln>
            <a:solidFill>
              <a:schemeClr val="bg2">
                <a:lumMod val="75000"/>
              </a:schemeClr>
            </a:solidFill>
          </a:ln>
          <a:effectLst>
            <a:softEdge rad="112500"/>
          </a:effectLst>
        </p:spPr>
      </p:pic>
      <p:sp>
        <p:nvSpPr>
          <p:cNvPr id="7" name="مربع نص 6"/>
          <p:cNvSpPr txBox="1"/>
          <p:nvPr/>
        </p:nvSpPr>
        <p:spPr>
          <a:xfrm>
            <a:off x="4932040" y="188640"/>
            <a:ext cx="3816424" cy="1188018"/>
          </a:xfrm>
          <a:prstGeom prst="rect">
            <a:avLst/>
          </a:prstGeom>
          <a:noFill/>
        </p:spPr>
        <p:txBody>
          <a:bodyPr wrap="square" rtlCol="1">
            <a:spAutoFit/>
          </a:bodyPr>
          <a:lstStyle/>
          <a:p>
            <a:pPr algn="ctr">
              <a:lnSpc>
                <a:spcPct val="115000"/>
              </a:lnSpc>
            </a:pPr>
            <a:r>
              <a:rPr lang="ar-IQ" sz="1600" dirty="0" smtClean="0">
                <a:solidFill>
                  <a:srgbClr val="FFFF00"/>
                </a:solidFill>
                <a:ea typeface="Calibri"/>
                <a:cs typeface="PT Bold Heading" pitchFamily="2" charset="-78"/>
              </a:rPr>
              <a:t>           جامعة </a:t>
            </a:r>
            <a:r>
              <a:rPr lang="ar-IQ" sz="1600" dirty="0">
                <a:solidFill>
                  <a:srgbClr val="FFFF00"/>
                </a:solidFill>
                <a:ea typeface="Calibri"/>
                <a:cs typeface="PT Bold Heading" pitchFamily="2" charset="-78"/>
              </a:rPr>
              <a:t>ديالى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كلية التربية للعلوم الانسانية </a:t>
            </a:r>
            <a:endParaRPr lang="en-US" sz="1000" dirty="0">
              <a:solidFill>
                <a:srgbClr val="FFFF00"/>
              </a:solidFill>
              <a:ea typeface="Calibri"/>
              <a:cs typeface="PT Bold Heading" pitchFamily="2" charset="-78"/>
            </a:endParaRPr>
          </a:p>
          <a:p>
            <a:pPr algn="ctr">
              <a:lnSpc>
                <a:spcPct val="115000"/>
              </a:lnSpc>
            </a:pPr>
            <a:r>
              <a:rPr lang="ar-IQ" sz="1600" dirty="0">
                <a:solidFill>
                  <a:srgbClr val="FFFF00"/>
                </a:solidFill>
                <a:ea typeface="Calibri"/>
                <a:cs typeface="PT Bold Heading" pitchFamily="2" charset="-78"/>
              </a:rPr>
              <a:t>        قسم العلوم التربوية والنفسية </a:t>
            </a:r>
            <a:endParaRPr lang="en-US" sz="1000" dirty="0">
              <a:solidFill>
                <a:srgbClr val="FFFF00"/>
              </a:solidFill>
              <a:ea typeface="Calibri"/>
              <a:cs typeface="PT Bold Heading" pitchFamily="2" charset="-78"/>
            </a:endParaRPr>
          </a:p>
          <a:p>
            <a:pPr algn="ctr"/>
            <a:r>
              <a:rPr lang="ar-IQ" sz="1600" dirty="0">
                <a:solidFill>
                  <a:srgbClr val="FFFF00"/>
                </a:solidFill>
                <a:ea typeface="Calibri"/>
                <a:cs typeface="PT Bold Heading" pitchFamily="2" charset="-78"/>
              </a:rPr>
              <a:t>دكتوراه الارشاد النفسي و التوجيه التربوي</a:t>
            </a:r>
            <a:endParaRPr lang="ar-IQ" sz="1600" dirty="0">
              <a:solidFill>
                <a:srgbClr val="FFFF00"/>
              </a:solidFill>
              <a:cs typeface="PT Bold Heading" pitchFamily="2" charset="-78"/>
            </a:endParaRPr>
          </a:p>
        </p:txBody>
      </p:sp>
    </p:spTree>
    <p:extLst>
      <p:ext uri="{BB962C8B-B14F-4D97-AF65-F5344CB8AC3E}">
        <p14:creationId xmlns:p14="http://schemas.microsoft.com/office/powerpoint/2010/main" val="338188362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600" decel="100000"/>
                                        <p:tgtEl>
                                          <p:spTgt spid="6"/>
                                        </p:tgtEl>
                                      </p:cBhvr>
                                    </p:animEffect>
                                    <p:anim calcmode="lin" valueType="num">
                                      <p:cBhvr>
                                        <p:cTn id="8" dur="1600" decel="100000" fill="hold"/>
                                        <p:tgtEl>
                                          <p:spTgt spid="6"/>
                                        </p:tgtEl>
                                        <p:attrNameLst>
                                          <p:attrName>style.rotation</p:attrName>
                                        </p:attrNameLst>
                                      </p:cBhvr>
                                      <p:tavLst>
                                        <p:tav tm="0">
                                          <p:val>
                                            <p:fltVal val="-90"/>
                                          </p:val>
                                        </p:tav>
                                        <p:tav tm="100000">
                                          <p:val>
                                            <p:fltVal val="0"/>
                                          </p:val>
                                        </p:tav>
                                      </p:tavLst>
                                    </p:anim>
                                    <p:anim calcmode="lin" valueType="num">
                                      <p:cBhvr>
                                        <p:cTn id="9" dur="1600" decel="100000" fill="hold"/>
                                        <p:tgtEl>
                                          <p:spTgt spid="6"/>
                                        </p:tgtEl>
                                        <p:attrNameLst>
                                          <p:attrName>ppt_x</p:attrName>
                                        </p:attrNameLst>
                                      </p:cBhvr>
                                      <p:tavLst>
                                        <p:tav tm="0">
                                          <p:val>
                                            <p:strVal val="#ppt_x+0.4"/>
                                          </p:val>
                                        </p:tav>
                                        <p:tav tm="100000">
                                          <p:val>
                                            <p:strVal val="#ppt_x-0.05"/>
                                          </p:val>
                                        </p:tav>
                                      </p:tavLst>
                                    </p:anim>
                                    <p:anim calcmode="lin" valueType="num">
                                      <p:cBhvr>
                                        <p:cTn id="10" dur="1600" decel="100000" fill="hold"/>
                                        <p:tgtEl>
                                          <p:spTgt spid="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600" decel="100000"/>
                                        <p:tgtEl>
                                          <p:spTgt spid="7"/>
                                        </p:tgtEl>
                                      </p:cBhvr>
                                    </p:animEffect>
                                    <p:anim calcmode="lin" valueType="num">
                                      <p:cBhvr>
                                        <p:cTn id="18" dur="1600" decel="100000" fill="hold"/>
                                        <p:tgtEl>
                                          <p:spTgt spid="7"/>
                                        </p:tgtEl>
                                        <p:attrNameLst>
                                          <p:attrName>style.rotation</p:attrName>
                                        </p:attrNameLst>
                                      </p:cBhvr>
                                      <p:tavLst>
                                        <p:tav tm="0">
                                          <p:val>
                                            <p:fltVal val="-90"/>
                                          </p:val>
                                        </p:tav>
                                        <p:tav tm="100000">
                                          <p:val>
                                            <p:fltVal val="0"/>
                                          </p:val>
                                        </p:tav>
                                      </p:tavLst>
                                    </p:anim>
                                    <p:anim calcmode="lin" valueType="num">
                                      <p:cBhvr>
                                        <p:cTn id="19" dur="1600" decel="100000" fill="hold"/>
                                        <p:tgtEl>
                                          <p:spTgt spid="7"/>
                                        </p:tgtEl>
                                        <p:attrNameLst>
                                          <p:attrName>ppt_x</p:attrName>
                                        </p:attrNameLst>
                                      </p:cBhvr>
                                      <p:tavLst>
                                        <p:tav tm="0">
                                          <p:val>
                                            <p:strVal val="#ppt_x+0.4"/>
                                          </p:val>
                                        </p:tav>
                                        <p:tav tm="100000">
                                          <p:val>
                                            <p:strVal val="#ppt_x-0.05"/>
                                          </p:val>
                                        </p:tav>
                                      </p:tavLst>
                                    </p:anim>
                                    <p:anim calcmode="lin" valueType="num">
                                      <p:cBhvr>
                                        <p:cTn id="20" dur="1600" decel="100000" fill="hold"/>
                                        <p:tgtEl>
                                          <p:spTgt spid="7"/>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par>
                                <p:cTn id="23" presetID="3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600" decel="100000"/>
                                        <p:tgtEl>
                                          <p:spTgt spid="4"/>
                                        </p:tgtEl>
                                      </p:cBhvr>
                                    </p:animEffect>
                                    <p:anim calcmode="lin" valueType="num">
                                      <p:cBhvr>
                                        <p:cTn id="26" dur="1600" decel="100000" fill="hold"/>
                                        <p:tgtEl>
                                          <p:spTgt spid="4"/>
                                        </p:tgtEl>
                                        <p:attrNameLst>
                                          <p:attrName>style.rotation</p:attrName>
                                        </p:attrNameLst>
                                      </p:cBhvr>
                                      <p:tavLst>
                                        <p:tav tm="0">
                                          <p:val>
                                            <p:fltVal val="-90"/>
                                          </p:val>
                                        </p:tav>
                                        <p:tav tm="100000">
                                          <p:val>
                                            <p:fltVal val="0"/>
                                          </p:val>
                                        </p:tav>
                                      </p:tavLst>
                                    </p:anim>
                                    <p:anim calcmode="lin" valueType="num">
                                      <p:cBhvr>
                                        <p:cTn id="27" dur="1600" decel="100000" fill="hold"/>
                                        <p:tgtEl>
                                          <p:spTgt spid="4"/>
                                        </p:tgtEl>
                                        <p:attrNameLst>
                                          <p:attrName>ppt_x</p:attrName>
                                        </p:attrNameLst>
                                      </p:cBhvr>
                                      <p:tavLst>
                                        <p:tav tm="0">
                                          <p:val>
                                            <p:strVal val="#ppt_x+0.4"/>
                                          </p:val>
                                        </p:tav>
                                        <p:tav tm="100000">
                                          <p:val>
                                            <p:strVal val="#ppt_x-0.05"/>
                                          </p:val>
                                        </p:tav>
                                      </p:tavLst>
                                    </p:anim>
                                    <p:anim calcmode="lin" valueType="num">
                                      <p:cBhvr>
                                        <p:cTn id="28" dur="1600" decel="100000" fill="hold"/>
                                        <p:tgtEl>
                                          <p:spTgt spid="4"/>
                                        </p:tgtEl>
                                        <p:attrNameLst>
                                          <p:attrName>ppt_y</p:attrName>
                                        </p:attrNameLst>
                                      </p:cBhvr>
                                      <p:tavLst>
                                        <p:tav tm="0">
                                          <p:val>
                                            <p:strVal val="#ppt_y-0.4"/>
                                          </p:val>
                                        </p:tav>
                                        <p:tav tm="100000">
                                          <p:val>
                                            <p:strVal val="#ppt_y+0.1"/>
                                          </p:val>
                                        </p:tav>
                                      </p:tavLst>
                                    </p:anim>
                                    <p:anim calcmode="lin" valueType="num">
                                      <p:cBhvr>
                                        <p:cTn id="29"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30"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par>
                                <p:cTn id="31" presetID="30"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600" decel="100000"/>
                                        <p:tgtEl>
                                          <p:spTgt spid="5"/>
                                        </p:tgtEl>
                                      </p:cBhvr>
                                    </p:animEffect>
                                    <p:anim calcmode="lin" valueType="num">
                                      <p:cBhvr>
                                        <p:cTn id="34" dur="1600" decel="100000" fill="hold"/>
                                        <p:tgtEl>
                                          <p:spTgt spid="5"/>
                                        </p:tgtEl>
                                        <p:attrNameLst>
                                          <p:attrName>style.rotation</p:attrName>
                                        </p:attrNameLst>
                                      </p:cBhvr>
                                      <p:tavLst>
                                        <p:tav tm="0">
                                          <p:val>
                                            <p:fltVal val="-90"/>
                                          </p:val>
                                        </p:tav>
                                        <p:tav tm="100000">
                                          <p:val>
                                            <p:fltVal val="0"/>
                                          </p:val>
                                        </p:tav>
                                      </p:tavLst>
                                    </p:anim>
                                    <p:anim calcmode="lin" valueType="num">
                                      <p:cBhvr>
                                        <p:cTn id="35" dur="1600" decel="100000" fill="hold"/>
                                        <p:tgtEl>
                                          <p:spTgt spid="5"/>
                                        </p:tgtEl>
                                        <p:attrNameLst>
                                          <p:attrName>ppt_x</p:attrName>
                                        </p:attrNameLst>
                                      </p:cBhvr>
                                      <p:tavLst>
                                        <p:tav tm="0">
                                          <p:val>
                                            <p:strVal val="#ppt_x+0.4"/>
                                          </p:val>
                                        </p:tav>
                                        <p:tav tm="100000">
                                          <p:val>
                                            <p:strVal val="#ppt_x-0.05"/>
                                          </p:val>
                                        </p:tav>
                                      </p:tavLst>
                                    </p:anim>
                                    <p:anim calcmode="lin" valueType="num">
                                      <p:cBhvr>
                                        <p:cTn id="36" dur="1600" decel="100000" fill="hold"/>
                                        <p:tgtEl>
                                          <p:spTgt spid="5"/>
                                        </p:tgtEl>
                                        <p:attrNameLst>
                                          <p:attrName>ppt_y</p:attrName>
                                        </p:attrNameLst>
                                      </p:cBhvr>
                                      <p:tavLst>
                                        <p:tav tm="0">
                                          <p:val>
                                            <p:strVal val="#ppt_y-0.4"/>
                                          </p:val>
                                        </p:tav>
                                        <p:tav tm="100000">
                                          <p:val>
                                            <p:strVal val="#ppt_y+0.1"/>
                                          </p:val>
                                        </p:tav>
                                      </p:tavLst>
                                    </p:anim>
                                    <p:anim calcmode="lin" valueType="num">
                                      <p:cBhvr>
                                        <p:cTn id="37"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38"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tabLst>
                <a:tab pos="441325" algn="l"/>
              </a:tabLst>
            </a:pPr>
            <a:r>
              <a:rPr lang="ar-IQ" sz="2800" b="1" dirty="0">
                <a:solidFill>
                  <a:schemeClr val="bg1"/>
                </a:solidFill>
                <a:latin typeface="Simplified Arabic" pitchFamily="18" charset="-78"/>
                <a:cs typeface="Simplified Arabic" pitchFamily="18" charset="-78"/>
              </a:rPr>
              <a:t>المقدمة</a:t>
            </a:r>
          </a:p>
          <a:p>
            <a:pPr algn="just">
              <a:tabLst>
                <a:tab pos="441325" algn="l"/>
              </a:tabLst>
            </a:pPr>
            <a:r>
              <a:rPr lang="ar-IQ" sz="2800" b="1" dirty="0">
                <a:solidFill>
                  <a:schemeClr val="bg1"/>
                </a:solidFill>
                <a:latin typeface="Simplified Arabic" pitchFamily="18" charset="-78"/>
                <a:cs typeface="Simplified Arabic" pitchFamily="18" charset="-78"/>
              </a:rPr>
              <a:t>يقوم المسترشد بعدد  من التناقضات بهدف تجنب الاصطدام بحقيقة مشاعره وافكاره او تنجب تغييرا في بناء شخصيته ،فالهدف من المواجهة هو مساعدة المسترشد على معرفة هذه التناقضات والتداخلات في كلامه وتسهيل عملية تغيير وحل الصراعات الداخلية، ولتحقيق هدف المواجهة لا بد ان تقدم بطريقة لطيفة وغير مباشرة وليست بطريقة تؤدي الى اقتحامه واذائه.</a:t>
            </a:r>
          </a:p>
          <a:p>
            <a:pPr algn="just">
              <a:tabLst>
                <a:tab pos="441325" algn="l"/>
              </a:tabLst>
            </a:pPr>
            <a:r>
              <a:rPr lang="ar-IQ" sz="2800" b="1" dirty="0">
                <a:solidFill>
                  <a:schemeClr val="bg1"/>
                </a:solidFill>
                <a:latin typeface="Simplified Arabic" pitchFamily="18" charset="-78"/>
                <a:cs typeface="Simplified Arabic" pitchFamily="18" charset="-78"/>
              </a:rPr>
              <a:t>وتتدرج المواجهة من مستوى التحدي الخفيف الى المواجهة المباشرة بين المرشد والمسترشد فهي تتضمن تحدي في المسترشد من اجل شحذ طاقته لاتخاذ خطوات إيجابية والقيام بفعل ما حتى يعترف بذاته على وجود هذه التناقضات .</a:t>
            </a:r>
          </a:p>
          <a:p>
            <a:pPr algn="just">
              <a:tabLst>
                <a:tab pos="441325" algn="l"/>
              </a:tabLst>
            </a:pPr>
            <a:endParaRPr lang="ar-IQ" sz="28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33013402"/>
      </p:ext>
    </p:extLst>
  </p:cSld>
  <p:clrMapOvr>
    <a:masterClrMapping/>
  </p:clrMapOvr>
  <mc:AlternateContent xmlns:mc="http://schemas.openxmlformats.org/markup-compatibility/2006" xmlns:p14="http://schemas.microsoft.com/office/powerpoint/2010/main">
    <mc:Choice Requires="p14">
      <p:transition spd="slow" p14:dur="40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fontScale="92500" lnSpcReduction="20000"/>
          </a:bodyPr>
          <a:lstStyle/>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ما المواجهة </a:t>
            </a:r>
          </a:p>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تعرف المواجهة بانها عبارة عن فنية او طريقة تستخدم في كشف التناقضات بين ما يقوله المسترشد وبين ما يفعله مما يجعله اكثر قدرة على رؤية سلوكه كما يراه الاخرين وليس كما يراه هو وذلك من خلال إزالة تلك التناقضات ، وبذلك يرى المسترشد نفسه على حقيقتها كما يراه الاخرين دون انكار او تزييف .</a:t>
            </a:r>
          </a:p>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أنواع المواجهة </a:t>
            </a:r>
          </a:p>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أولا- مواجهة تناقض سلوك لفظي معر سلوك غير لفظي</a:t>
            </a:r>
          </a:p>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ـــ يقول المرشد انا اتعامل مع ابني  بأفضل سلوك تربوي , فانا لا استخدم معه الضرب والصراخ لان هذه يضعف من شخصيته , فهو يذكر على ذلك ويضغط على اسنانه بقوة وينصب عرقا .</a:t>
            </a:r>
          </a:p>
          <a:p>
            <a:pPr algn="just">
              <a:lnSpc>
                <a:spcPct val="115000"/>
              </a:lnSpc>
              <a:spcAft>
                <a:spcPts val="1000"/>
              </a:spcAft>
              <a:tabLst>
                <a:tab pos="365125" algn="l"/>
              </a:tabLst>
            </a:pPr>
            <a:r>
              <a:rPr lang="ar-IQ" sz="2800" b="1" dirty="0">
                <a:solidFill>
                  <a:schemeClr val="bg1"/>
                </a:solidFill>
                <a:latin typeface="Simplified Arabic" pitchFamily="18" charset="-78"/>
                <a:cs typeface="Simplified Arabic" pitchFamily="18" charset="-78"/>
              </a:rPr>
              <a:t>ـــ المرشد انت تقول انك مدرك لاساليب التربوية الصحيحة والمثلى في تربية الأبناء وانت تضغط على اسنانك بشدة وتنصب عرقا اثناء حديثك </a:t>
            </a:r>
          </a:p>
          <a:p>
            <a:pPr algn="just">
              <a:lnSpc>
                <a:spcPct val="115000"/>
              </a:lnSpc>
              <a:spcAft>
                <a:spcPts val="1000"/>
              </a:spcAft>
              <a:tabLst>
                <a:tab pos="365125" algn="l"/>
              </a:tabLst>
            </a:pPr>
            <a:endParaRPr lang="ar-IQ" sz="28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371922606"/>
      </p:ext>
    </p:extLst>
  </p:cSld>
  <p:clrMapOvr>
    <a:masterClrMapping/>
  </p:clrMapOvr>
  <mc:AlternateContent xmlns:mc="http://schemas.openxmlformats.org/markup-compatibility/2006" xmlns:p14="http://schemas.microsoft.com/office/powerpoint/2010/main">
    <mc:Choice Requires="p14">
      <p:transition spd="slow" p14:dur="425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ثانياــ مواجهة تناقض رسائل لفظية مع سلوكيات </a:t>
            </a:r>
          </a:p>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ـــ المرشد سوف أتوقف عن تأجيل المهام التي توكل اليه الى وقت اخر وساقوم بانجازها في الوقت المحدد لها تماما وياتي نهاية الأسبوع ولديه ثلاث مهام ولم ينجزها بعد ولا بد من تسلمها اليوم </a:t>
            </a:r>
          </a:p>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ــالمرشد يواجه انك تقول ستقوم بأداء مهماتك بوقتها ولابد من تسلمه اليوم وانت لم تقم بانجازها </a:t>
            </a:r>
          </a:p>
          <a:p>
            <a:pPr algn="just">
              <a:lnSpc>
                <a:spcPct val="150000"/>
              </a:lnSpc>
              <a:tabLst>
                <a:tab pos="365125" algn="l"/>
              </a:tabLst>
            </a:pPr>
            <a:endParaRPr lang="ar-IQ" sz="28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758890651"/>
      </p:ext>
    </p:extLst>
  </p:cSld>
  <p:clrMapOvr>
    <a:masterClrMapping/>
  </p:clrMapOvr>
  <mc:AlternateContent xmlns:mc="http://schemas.openxmlformats.org/markup-compatibility/2006" xmlns:p14="http://schemas.microsoft.com/office/powerpoint/2010/main">
    <mc:Choice Requires="p14">
      <p:transition spd="slow" p14:dur="45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ثالثاــ تناقض رسائل لفظية مع رسائل لفظية </a:t>
            </a:r>
          </a:p>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ــ المسترشد صديقي المقرب عمل علاقة جيدة مع شخص اخر واصبح منشغلا به كثيرا وانا لست منزعجا من ذلك ، أتمنى له دوام الصحبة و الخير كله ،</a:t>
            </a:r>
          </a:p>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ثم يضيف قائلا انا كنت الشخص المفضل لديه والأول في حياته ولكن الان بالكاد ان أراه </a:t>
            </a:r>
          </a:p>
          <a:p>
            <a:pPr algn="just">
              <a:lnSpc>
                <a:spcPct val="150000"/>
              </a:lnSpc>
              <a:tabLst>
                <a:tab pos="365125" algn="l"/>
              </a:tabLst>
            </a:pPr>
            <a:r>
              <a:rPr lang="ar-IQ" sz="2800" b="1" dirty="0">
                <a:solidFill>
                  <a:schemeClr val="bg1"/>
                </a:solidFill>
                <a:latin typeface="Simplified Arabic" pitchFamily="18" charset="-78"/>
                <a:cs typeface="Simplified Arabic" pitchFamily="18" charset="-78"/>
              </a:rPr>
              <a:t>ــ  المرشد انت قلت أتمنى له الخير في صحبته ولكنك تشعر بالحزن والضيق لانشغاله بعلاقته عنك </a:t>
            </a:r>
          </a:p>
          <a:p>
            <a:pPr algn="just">
              <a:lnSpc>
                <a:spcPct val="150000"/>
              </a:lnSpc>
              <a:tabLst>
                <a:tab pos="365125" algn="l"/>
              </a:tabLst>
            </a:pPr>
            <a:endParaRPr lang="ar-IQ" sz="28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685982554"/>
      </p:ext>
    </p:extLst>
  </p:cSld>
  <p:clrMapOvr>
    <a:masterClrMapping/>
  </p:clrMapOvr>
  <mc:AlternateContent xmlns:mc="http://schemas.openxmlformats.org/markup-compatibility/2006" xmlns:p14="http://schemas.microsoft.com/office/powerpoint/2010/main">
    <mc:Choice Requires="p14">
      <p:transition spd="slow" p14:dur="4500">
        <p14:prism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Autofit/>
          </a:bodyPr>
          <a:lstStyle/>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رابعاــ مواجهة تناقض رسائل غير لفظية مع رسائل غير لفظية </a:t>
            </a:r>
          </a:p>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ــ المسترشد لقد خسر فريق المدرسة في مباراة كرة القدم مع فريق المدرسة الأخرى وهذه الخسارة لا تعني لي شيئا لا من بعيد ولا من قريب , يقولها مبتسما </a:t>
            </a:r>
          </a:p>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ــ المرشد ياخالد علامات الخسارة مطبوعة على وجهك وانت تقول شي والواقع شي اخر </a:t>
            </a:r>
          </a:p>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ــ المسترشد صح يا أستاذ الخسارة مؤثرة ماذا تريدني افعل </a:t>
            </a:r>
          </a:p>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ــ المرشد لا بد ان تتقبل الواقع الم تسمع بالقول  الماثور ((تواضع عند الفوز وابتسم عند الهزيمة))</a:t>
            </a:r>
          </a:p>
          <a:p>
            <a:pPr algn="just">
              <a:lnSpc>
                <a:spcPct val="150000"/>
              </a:lnSpc>
              <a:tabLst>
                <a:tab pos="441325" algn="l"/>
              </a:tabLst>
            </a:pPr>
            <a:r>
              <a:rPr lang="ar-IQ" sz="2400" b="1" dirty="0">
                <a:solidFill>
                  <a:schemeClr val="bg1"/>
                </a:solidFill>
                <a:latin typeface="Simplified Arabic" pitchFamily="18" charset="-78"/>
                <a:cs typeface="Simplified Arabic" pitchFamily="18" charset="-78"/>
              </a:rPr>
              <a:t>ــ المسترشد بدات سرائر  وجهه تشعر بالرضا والقبول ، شكرا لك استاذي لان ما تقوله عين الصواب </a:t>
            </a:r>
          </a:p>
          <a:p>
            <a:pPr algn="just">
              <a:lnSpc>
                <a:spcPct val="150000"/>
              </a:lnSpc>
              <a:tabLst>
                <a:tab pos="441325" algn="l"/>
              </a:tabLst>
            </a:pPr>
            <a:endParaRPr lang="ar-IQ" sz="2400" b="1" dirty="0">
              <a:solidFill>
                <a:schemeClr val="bg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858944054"/>
      </p:ext>
    </p:extLst>
  </p:cSld>
  <p:clrMapOvr>
    <a:masterClrMapping/>
  </p:clrMapOvr>
  <mc:AlternateContent xmlns:mc="http://schemas.openxmlformats.org/markup-compatibility/2006" xmlns:p14="http://schemas.microsoft.com/office/powerpoint/2010/main">
    <mc:Choice Requires="p14">
      <p:transition spd="slow" p14:dur="425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404664"/>
            <a:ext cx="8496944" cy="6120680"/>
          </a:xfrm>
        </p:spPr>
        <p:txBody>
          <a:bodyPr>
            <a:normAutofit/>
          </a:bodyPr>
          <a:lstStyle/>
          <a:p>
            <a:pPr algn="just">
              <a:lnSpc>
                <a:spcPct val="115000"/>
              </a:lnSpc>
            </a:pPr>
            <a:endParaRPr lang="ar-IQ" sz="4800" b="1" dirty="0" smtClean="0">
              <a:solidFill>
                <a:srgbClr val="FFFF00"/>
              </a:solidFill>
              <a:latin typeface="Simplified Arabic" pitchFamily="18" charset="-78"/>
              <a:cs typeface="PT Bold Heading" pitchFamily="2" charset="-78"/>
            </a:endParaRPr>
          </a:p>
          <a:p>
            <a:pPr algn="just">
              <a:lnSpc>
                <a:spcPct val="115000"/>
              </a:lnSpc>
            </a:pPr>
            <a:endParaRPr lang="ar-IQ" sz="4800" b="1" dirty="0">
              <a:solidFill>
                <a:srgbClr val="FFFF00"/>
              </a:solidFill>
              <a:latin typeface="Simplified Arabic" pitchFamily="18" charset="-78"/>
              <a:cs typeface="PT Bold Heading" pitchFamily="2" charset="-78"/>
            </a:endParaRPr>
          </a:p>
          <a:p>
            <a:pPr>
              <a:lnSpc>
                <a:spcPct val="115000"/>
              </a:lnSpc>
            </a:pPr>
            <a:r>
              <a:rPr lang="ar-IQ" sz="4800" b="1" dirty="0" smtClean="0">
                <a:solidFill>
                  <a:srgbClr val="FFFF00"/>
                </a:solidFill>
                <a:latin typeface="Simplified Arabic" pitchFamily="18" charset="-78"/>
                <a:cs typeface="PT Bold Heading" pitchFamily="2" charset="-78"/>
              </a:rPr>
              <a:t>شكراً لحسن إستماعكُم وإصغائكم </a:t>
            </a:r>
          </a:p>
          <a:p>
            <a:pPr algn="just">
              <a:lnSpc>
                <a:spcPct val="115000"/>
              </a:lnSpc>
            </a:pPr>
            <a:endParaRPr lang="ar-IQ" sz="4800" b="1" dirty="0">
              <a:solidFill>
                <a:srgbClr val="FFFF00"/>
              </a:solidFill>
              <a:latin typeface="Simplified Arabic" pitchFamily="18" charset="-78"/>
              <a:cs typeface="PT Bold Heading" pitchFamily="2" charset="-78"/>
            </a:endParaRPr>
          </a:p>
        </p:txBody>
      </p:sp>
    </p:spTree>
    <p:extLst>
      <p:ext uri="{BB962C8B-B14F-4D97-AF65-F5344CB8AC3E}">
        <p14:creationId xmlns:p14="http://schemas.microsoft.com/office/powerpoint/2010/main" val="417879539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by="(-#ppt_w*2)" calcmode="lin" valueType="num">
                                      <p:cBhvr rctx="PPT">
                                        <p:cTn id="7" dur="1500" autoRev="1" fill="hold">
                                          <p:stCondLst>
                                            <p:cond delay="0"/>
                                          </p:stCondLst>
                                        </p:cTn>
                                        <p:tgtEl>
                                          <p:spTgt spid="3">
                                            <p:txEl>
                                              <p:pRg st="2" end="2"/>
                                            </p:txEl>
                                          </p:spTgt>
                                        </p:tgtEl>
                                        <p:attrNameLst>
                                          <p:attrName>ppt_w</p:attrName>
                                        </p:attrNameLst>
                                      </p:cBhvr>
                                    </p:anim>
                                    <p:anim by="(#ppt_w*0.50)" calcmode="lin" valueType="num">
                                      <p:cBhvr>
                                        <p:cTn id="8" dur="1500" decel="50000" autoRev="1" fill="hold">
                                          <p:stCondLst>
                                            <p:cond delay="0"/>
                                          </p:stCondLst>
                                        </p:cTn>
                                        <p:tgtEl>
                                          <p:spTgt spid="3">
                                            <p:txEl>
                                              <p:pRg st="2" end="2"/>
                                            </p:txEl>
                                          </p:spTgt>
                                        </p:tgtEl>
                                        <p:attrNameLst>
                                          <p:attrName>ppt_x</p:attrName>
                                        </p:attrNameLst>
                                      </p:cBhvr>
                                    </p:anim>
                                    <p:anim from="(-#ppt_h/2)" to="(#ppt_y)" calcmode="lin" valueType="num">
                                      <p:cBhvr>
                                        <p:cTn id="9" dur="3000" fill="hold">
                                          <p:stCondLst>
                                            <p:cond delay="0"/>
                                          </p:stCondLst>
                                        </p:cTn>
                                        <p:tgtEl>
                                          <p:spTgt spid="3">
                                            <p:txEl>
                                              <p:pRg st="2" end="2"/>
                                            </p:txEl>
                                          </p:spTgt>
                                        </p:tgtEl>
                                        <p:attrNameLst>
                                          <p:attrName>ppt_y</p:attrName>
                                        </p:attrNameLst>
                                      </p:cBhvr>
                                    </p:anim>
                                    <p:animRot by="21600000">
                                      <p:cBhvr>
                                        <p:cTn id="10" dur="3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مخصص 2">
      <a:dk1>
        <a:sysClr val="windowText" lastClr="000000"/>
      </a:dk1>
      <a:lt1>
        <a:sysClr val="window" lastClr="FFFFFF"/>
      </a:lt1>
      <a:dk2>
        <a:srgbClr val="5DD3FF"/>
      </a:dk2>
      <a:lt2>
        <a:srgbClr val="CCDDEA"/>
      </a:lt2>
      <a:accent1>
        <a:srgbClr val="FED9A7"/>
      </a:accent1>
      <a:accent2>
        <a:srgbClr val="EC9D95"/>
      </a:accent2>
      <a:accent3>
        <a:srgbClr val="ACA49A"/>
      </a:accent3>
      <a:accent4>
        <a:srgbClr val="BFE1AB"/>
      </a:accent4>
      <a:accent5>
        <a:srgbClr val="EB5605"/>
      </a:accent5>
      <a:accent6>
        <a:srgbClr val="B9CA1A"/>
      </a:accent6>
      <a:hlink>
        <a:srgbClr val="D83E2C"/>
      </a:hlink>
      <a:folHlink>
        <a:srgbClr val="ED7D27"/>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414</TotalTime>
  <Words>469</Words>
  <Application>Microsoft Office PowerPoint</Application>
  <PresentationFormat>عرض على الشاشة (3:4)‏</PresentationFormat>
  <Paragraphs>31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وافر</vt:lpstr>
      <vt:lpstr>     المهارات الارشادية   عنوان المحاضرة  مهارة المواجهة    بإشراف أ.م.د. محمد ابراهيم حسين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دل</dc:creator>
  <cp:lastModifiedBy>دل</cp:lastModifiedBy>
  <cp:revision>62</cp:revision>
  <dcterms:created xsi:type="dcterms:W3CDTF">2018-10-05T19:36:40Z</dcterms:created>
  <dcterms:modified xsi:type="dcterms:W3CDTF">2018-11-27T19:25:19Z</dcterms:modified>
</cp:coreProperties>
</file>