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64" r:id="rId3"/>
    <p:sldId id="265" r:id="rId4"/>
    <p:sldId id="271" r:id="rId5"/>
    <p:sldId id="270" r:id="rId6"/>
    <p:sldId id="269" r:id="rId7"/>
    <p:sldId id="279"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0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1"/>
      </p:bgRef>
    </p:bg>
    <p:spTree>
      <p:nvGrpSpPr>
        <p:cNvPr id="1" name=""/>
        <p:cNvGrpSpPr/>
        <p:nvPr/>
      </p:nvGrpSpPr>
      <p:grpSpPr>
        <a:xfrm>
          <a:off x="0" y="0"/>
          <a:ext cx="0" cy="0"/>
          <a:chOff x="0" y="0"/>
          <a:chExt cx="0" cy="0"/>
        </a:xfrm>
      </p:grpSpPr>
      <p:sp>
        <p:nvSpPr>
          <p:cNvPr id="8" name="مستطيل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رابط مستقيم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عنوان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ar-SA" smtClean="0"/>
              <a:t>انقر لتحرير نمط العنوان الرئيسي</a:t>
            </a:r>
            <a:endParaRPr kumimoji="0" lang="en-US"/>
          </a:p>
        </p:txBody>
      </p:sp>
      <p:sp>
        <p:nvSpPr>
          <p:cNvPr id="25" name="عنوان فرعي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31" name="عنصر نائب للتاريخ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B85C395-F5DC-4B06-82CF-480F90AB974E}" type="datetimeFigureOut">
              <a:rPr lang="ar-IQ" smtClean="0"/>
              <a:t>19/03/1440</a:t>
            </a:fld>
            <a:endParaRPr lang="ar-IQ"/>
          </a:p>
        </p:txBody>
      </p:sp>
      <p:sp>
        <p:nvSpPr>
          <p:cNvPr id="18" name="عنصر نائب للتذييل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IQ"/>
          </a:p>
        </p:txBody>
      </p:sp>
      <p:sp>
        <p:nvSpPr>
          <p:cNvPr id="29" name="عنصر نائب لرقم الشريحة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5AB9E66-95EF-4307-846D-986DBBFCE34A}"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B85C395-F5DC-4B06-82CF-480F90AB974E}" type="datetimeFigureOut">
              <a:rPr lang="ar-IQ" smtClean="0"/>
              <a:t>19/03/1440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5AB9E66-95EF-4307-846D-986DBBFCE34A}"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274955"/>
            <a:ext cx="1524000" cy="5851525"/>
          </a:xfrm>
        </p:spPr>
        <p:txBody>
          <a:bodyPr vert="eaVert" ancho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2"/>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242816" y="6557946"/>
            <a:ext cx="2002464" cy="226902"/>
          </a:xfrm>
        </p:spPr>
        <p:txBody>
          <a:bodyPr/>
          <a:lstStyle>
            <a:extLst/>
          </a:lstStyle>
          <a:p>
            <a:fld id="{DB85C395-F5DC-4B06-82CF-480F90AB974E}" type="datetimeFigureOut">
              <a:rPr lang="ar-IQ" smtClean="0"/>
              <a:t>19/03/1440</a:t>
            </a:fld>
            <a:endParaRPr lang="ar-IQ"/>
          </a:p>
        </p:txBody>
      </p:sp>
      <p:sp>
        <p:nvSpPr>
          <p:cNvPr id="5" name="عنصر نائب للتذييل 4"/>
          <p:cNvSpPr>
            <a:spLocks noGrp="1"/>
          </p:cNvSpPr>
          <p:nvPr>
            <p:ph type="ftr" sz="quarter" idx="11"/>
          </p:nvPr>
        </p:nvSpPr>
        <p:spPr>
          <a:xfrm>
            <a:off x="457200" y="6556248"/>
            <a:ext cx="3657600" cy="228600"/>
          </a:xfrm>
        </p:spPr>
        <p:txBody>
          <a:bodyPr/>
          <a:lstStyle>
            <a:extLst/>
          </a:lstStyle>
          <a:p>
            <a:endParaRPr lang="ar-IQ"/>
          </a:p>
        </p:txBody>
      </p:sp>
      <p:sp>
        <p:nvSpPr>
          <p:cNvPr id="6" name="عنصر نائب لرقم الشريحة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5AB9E66-95EF-4307-846D-986DBBFCE34A}"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B85C395-F5DC-4B06-82CF-480F90AB974E}" type="datetimeFigureOut">
              <a:rPr lang="ar-IQ" smtClean="0"/>
              <a:t>19/03/1440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95AB9E66-95EF-4307-846D-986DBBFCE34A}"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1">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B85C395-F5DC-4B06-82CF-480F90AB974E}" type="datetimeFigureOut">
              <a:rPr lang="ar-IQ" smtClean="0"/>
              <a:t>19/03/1440</a:t>
            </a:fld>
            <a:endParaRPr lang="ar-IQ"/>
          </a:p>
        </p:txBody>
      </p:sp>
      <p:sp>
        <p:nvSpPr>
          <p:cNvPr id="5" name="عنصر نائب للتذييل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IQ"/>
          </a:p>
        </p:txBody>
      </p:sp>
      <p:sp>
        <p:nvSpPr>
          <p:cNvPr id="6" name="عنصر نائب لرقم الشريحة 5"/>
          <p:cNvSpPr>
            <a:spLocks noGrp="1"/>
          </p:cNvSpPr>
          <p:nvPr>
            <p:ph type="sldNum" sz="quarter" idx="12"/>
          </p:nvPr>
        </p:nvSpPr>
        <p:spPr>
          <a:xfrm>
            <a:off x="6733952" y="6555112"/>
            <a:ext cx="588336" cy="228600"/>
          </a:xfrm>
        </p:spPr>
        <p:txBody>
          <a:bodyPr/>
          <a:lstStyle>
            <a:extLst/>
          </a:lstStyle>
          <a:p>
            <a:fld id="{95AB9E66-95EF-4307-846D-986DBBFCE34A}"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B85C395-F5DC-4B06-82CF-480F90AB974E}" type="datetimeFigureOut">
              <a:rPr lang="ar-IQ" smtClean="0"/>
              <a:t>19/03/1440</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5AB9E66-95EF-4307-846D-986DBBFCE34A}"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DB85C395-F5DC-4B06-82CF-480F90AB974E}" type="datetimeFigureOut">
              <a:rPr lang="ar-IQ" smtClean="0"/>
              <a:t>19/03/1440</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95AB9E66-95EF-4307-846D-986DBBFCE34A}"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DB85C395-F5DC-4B06-82CF-480F90AB974E}" type="datetimeFigureOut">
              <a:rPr lang="ar-IQ" smtClean="0"/>
              <a:t>19/03/1440</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95AB9E66-95EF-4307-846D-986DBBFCE34A}"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solidFill>
                  <a:schemeClr val="tx2"/>
                </a:solidFill>
              </a:defRPr>
            </a:lvl1pPr>
            <a:extLst/>
          </a:lstStyle>
          <a:p>
            <a:fld id="{DB85C395-F5DC-4B06-82CF-480F90AB974E}" type="datetimeFigureOut">
              <a:rPr lang="ar-IQ" smtClean="0"/>
              <a:t>19/03/1440</a:t>
            </a:fld>
            <a:endParaRPr lang="ar-IQ"/>
          </a:p>
        </p:txBody>
      </p:sp>
      <p:sp>
        <p:nvSpPr>
          <p:cNvPr id="3" name="عنصر نائب للتذييل 2"/>
          <p:cNvSpPr>
            <a:spLocks noGrp="1"/>
          </p:cNvSpPr>
          <p:nvPr>
            <p:ph type="ftr" sz="quarter" idx="11"/>
          </p:nvPr>
        </p:nvSpPr>
        <p:spPr/>
        <p:txBody>
          <a:bodyPr/>
          <a:lstStyle>
            <a:lvl1pPr>
              <a:defRPr>
                <a:solidFill>
                  <a:schemeClr val="tx2"/>
                </a:solidFill>
              </a:defRPr>
            </a:lvl1pPr>
            <a:extLst/>
          </a:lstStyle>
          <a:p>
            <a:endParaRPr lang="ar-IQ"/>
          </a:p>
        </p:txBody>
      </p:sp>
      <p:sp>
        <p:nvSpPr>
          <p:cNvPr id="4" name="عنصر نائب لرقم الشريحة 3"/>
          <p:cNvSpPr>
            <a:spLocks noGrp="1"/>
          </p:cNvSpPr>
          <p:nvPr>
            <p:ph type="sldNum" sz="quarter" idx="12"/>
          </p:nvPr>
        </p:nvSpPr>
        <p:spPr/>
        <p:txBody>
          <a:bodyPr/>
          <a:lstStyle>
            <a:extLst/>
          </a:lstStyle>
          <a:p>
            <a:fld id="{95AB9E66-95EF-4307-846D-986DBBFCE34A}"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B85C395-F5DC-4B06-82CF-480F90AB974E}" type="datetimeFigureOut">
              <a:rPr lang="ar-IQ" smtClean="0"/>
              <a:t>19/03/1440</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5AB9E66-95EF-4307-846D-986DBBFCE34A}"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2"/>
      </p:bgRef>
    </p:bg>
    <p:spTree>
      <p:nvGrpSpPr>
        <p:cNvPr id="1" name=""/>
        <p:cNvGrpSpPr/>
        <p:nvPr/>
      </p:nvGrpSpPr>
      <p:grpSpPr>
        <a:xfrm>
          <a:off x="0" y="0"/>
          <a:ext cx="0" cy="0"/>
          <a:chOff x="0" y="0"/>
          <a:chExt cx="0" cy="0"/>
        </a:xfrm>
      </p:grpSpPr>
      <p:sp>
        <p:nvSpPr>
          <p:cNvPr id="8" name="مستطيل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مستطيل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ar-SA" smtClean="0"/>
              <a:t>انقر لتحرير نمط العنوان الرئيسي</a:t>
            </a:r>
            <a:endParaRPr kumimoji="0" lang="en-US" dirty="0"/>
          </a:p>
        </p:txBody>
      </p:sp>
      <p:sp>
        <p:nvSpPr>
          <p:cNvPr id="4" name="عنصر نائب للنص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extLst/>
          </a:lstStyle>
          <a:p>
            <a:fld id="{DB85C395-F5DC-4B06-82CF-480F90AB974E}" type="datetimeFigureOut">
              <a:rPr lang="ar-IQ" smtClean="0"/>
              <a:t>19/03/1440</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95AB9E66-95EF-4307-846D-986DBBFCE34A}" type="slidenum">
              <a:rPr lang="ar-IQ" smtClean="0"/>
              <a:t>‹#›</a:t>
            </a:fld>
            <a:endParaRPr lang="ar-IQ"/>
          </a:p>
        </p:txBody>
      </p:sp>
      <p:sp>
        <p:nvSpPr>
          <p:cNvPr id="10" name="عنصر نائب للصورة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ar-SA" smtClean="0"/>
              <a:t>انقر فوق الأيقونة لإضافة صورة</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عنصر نائب للعنوان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ar-SA" smtClean="0"/>
              <a:t>انقر لتحرير نمط العنوان الرئيسي</a:t>
            </a:r>
            <a:endParaRPr kumimoji="0" lang="en-US"/>
          </a:p>
        </p:txBody>
      </p:sp>
      <p:sp>
        <p:nvSpPr>
          <p:cNvPr id="31" name="عنصر نائب للنص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7" name="عنصر نائب للتاريخ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B85C395-F5DC-4B06-82CF-480F90AB974E}" type="datetimeFigureOut">
              <a:rPr lang="ar-IQ" smtClean="0"/>
              <a:t>19/03/1440</a:t>
            </a:fld>
            <a:endParaRPr lang="ar-IQ"/>
          </a:p>
        </p:txBody>
      </p:sp>
      <p:sp>
        <p:nvSpPr>
          <p:cNvPr id="4" name="عنصر نائب للتذييل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IQ"/>
          </a:p>
        </p:txBody>
      </p:sp>
      <p:sp>
        <p:nvSpPr>
          <p:cNvPr id="16" name="عنصر نائب لرقم الشريحة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5AB9E66-95EF-4307-846D-986DBBFCE34A}"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ctrTitle"/>
          </p:nvPr>
        </p:nvSpPr>
        <p:spPr>
          <a:xfrm>
            <a:off x="931640" y="1592682"/>
            <a:ext cx="7200800" cy="3924550"/>
          </a:xfrm>
        </p:spPr>
        <p:txBody>
          <a:bodyPr>
            <a:noAutofit/>
          </a:bodyPr>
          <a:lstStyle/>
          <a:p>
            <a:pPr algn="ctr" rtl="1">
              <a:lnSpc>
                <a:spcPct val="115000"/>
              </a:lnSpc>
            </a:pPr>
            <a:r>
              <a:rPr lang="en-US" sz="2000" dirty="0" smtClean="0">
                <a:solidFill>
                  <a:srgbClr val="FF0000"/>
                </a:solidFill>
                <a:latin typeface="Simplified Arabic" pitchFamily="18" charset="-78"/>
                <a:ea typeface="Times New Roman"/>
                <a:cs typeface="PT Bold Heading" pitchFamily="2" charset="-78"/>
              </a:rPr>
              <a:t/>
            </a:r>
            <a:br>
              <a:rPr lang="en-US" sz="2000" dirty="0" smtClean="0">
                <a:solidFill>
                  <a:srgbClr val="FF0000"/>
                </a:solidFill>
                <a:latin typeface="Simplified Arabic" pitchFamily="18" charset="-78"/>
                <a:ea typeface="Times New Roman"/>
                <a:cs typeface="PT Bold Heading" pitchFamily="2" charset="-78"/>
              </a:rPr>
            </a:br>
            <a:r>
              <a:rPr lang="ar-IQ" sz="2000" dirty="0" smtClean="0">
                <a:solidFill>
                  <a:srgbClr val="FF0000"/>
                </a:solidFill>
                <a:latin typeface="Simplified Arabic" pitchFamily="18" charset="-78"/>
                <a:ea typeface="Times New Roman"/>
                <a:cs typeface="PT Bold Heading" pitchFamily="2" charset="-78"/>
              </a:rPr>
              <a:t/>
            </a:r>
            <a:br>
              <a:rPr lang="ar-IQ" sz="2000" dirty="0" smtClean="0">
                <a:solidFill>
                  <a:srgbClr val="FF0000"/>
                </a:solidFill>
                <a:latin typeface="Simplified Arabic" pitchFamily="18" charset="-78"/>
                <a:ea typeface="Times New Roman"/>
                <a:cs typeface="PT Bold Heading" pitchFamily="2" charset="-78"/>
              </a:rPr>
            </a:br>
            <a:r>
              <a:rPr lang="ar-IQ" sz="2000" dirty="0" smtClean="0">
                <a:solidFill>
                  <a:srgbClr val="FF0000"/>
                </a:solidFill>
                <a:latin typeface="Simplified Arabic" pitchFamily="18" charset="-78"/>
                <a:ea typeface="Times New Roman"/>
                <a:cs typeface="PT Bold Heading" pitchFamily="2" charset="-78"/>
              </a:rPr>
              <a:t/>
            </a:r>
            <a:br>
              <a:rPr lang="ar-IQ" sz="2000" dirty="0" smtClean="0">
                <a:solidFill>
                  <a:srgbClr val="FF0000"/>
                </a:solidFill>
                <a:latin typeface="Simplified Arabic" pitchFamily="18" charset="-78"/>
                <a:ea typeface="Times New Roman"/>
                <a:cs typeface="PT Bold Heading" pitchFamily="2" charset="-78"/>
              </a:rPr>
            </a:br>
            <a:r>
              <a:rPr lang="ar-IQ" sz="2000" dirty="0">
                <a:solidFill>
                  <a:srgbClr val="FF0000"/>
                </a:solidFill>
                <a:latin typeface="Simplified Arabic" pitchFamily="18" charset="-78"/>
                <a:ea typeface="Times New Roman"/>
                <a:cs typeface="PT Bold Heading" pitchFamily="2" charset="-78"/>
              </a:rPr>
              <a:t/>
            </a:r>
            <a:br>
              <a:rPr lang="ar-IQ" sz="2000" dirty="0">
                <a:solidFill>
                  <a:srgbClr val="FF0000"/>
                </a:solidFill>
                <a:latin typeface="Simplified Arabic" pitchFamily="18" charset="-78"/>
                <a:ea typeface="Times New Roman"/>
                <a:cs typeface="PT Bold Heading" pitchFamily="2" charset="-78"/>
              </a:rPr>
            </a:br>
            <a:r>
              <a:rPr lang="ar-IQ" sz="2000" dirty="0">
                <a:solidFill>
                  <a:srgbClr val="FF0000"/>
                </a:solidFill>
                <a:latin typeface="Simplified Arabic" pitchFamily="18" charset="-78"/>
                <a:ea typeface="Times New Roman"/>
                <a:cs typeface="PT Bold Heading" pitchFamily="2" charset="-78"/>
              </a:rPr>
              <a:t/>
            </a:r>
            <a:br>
              <a:rPr lang="ar-IQ" sz="2000" dirty="0">
                <a:solidFill>
                  <a:srgbClr val="FF0000"/>
                </a:solidFill>
                <a:latin typeface="Simplified Arabic" pitchFamily="18" charset="-78"/>
                <a:ea typeface="Times New Roman"/>
                <a:cs typeface="PT Bold Heading" pitchFamily="2" charset="-78"/>
              </a:rPr>
            </a:br>
            <a:r>
              <a:rPr lang="ar-IQ" sz="3600" dirty="0" smtClean="0">
                <a:solidFill>
                  <a:schemeClr val="tx1"/>
                </a:solidFill>
                <a:latin typeface="Simplified Arabic" pitchFamily="18" charset="-78"/>
                <a:ea typeface="Times New Roman"/>
                <a:cs typeface="PT Bold Heading" pitchFamily="2" charset="-78"/>
              </a:rPr>
              <a:t>المهارات الارشادية </a:t>
            </a:r>
            <a:br>
              <a:rPr lang="ar-IQ" sz="3600" dirty="0" smtClean="0">
                <a:solidFill>
                  <a:schemeClr val="tx1"/>
                </a:solidFill>
                <a:latin typeface="Simplified Arabic" pitchFamily="18" charset="-78"/>
                <a:ea typeface="Times New Roman"/>
                <a:cs typeface="PT Bold Heading" pitchFamily="2" charset="-78"/>
              </a:rPr>
            </a:br>
            <a:r>
              <a:rPr lang="ar-IQ" sz="2000" dirty="0" smtClean="0">
                <a:solidFill>
                  <a:schemeClr val="tx1"/>
                </a:solidFill>
                <a:latin typeface="Simplified Arabic" pitchFamily="18" charset="-78"/>
                <a:ea typeface="Times New Roman"/>
                <a:cs typeface="PT Bold Heading" pitchFamily="2" charset="-78"/>
              </a:rPr>
              <a:t> </a:t>
            </a:r>
            <a:r>
              <a:rPr lang="ar-IQ" sz="2800" dirty="0" smtClean="0">
                <a:solidFill>
                  <a:srgbClr val="FFC000"/>
                </a:solidFill>
                <a:latin typeface="Simplified Arabic" pitchFamily="18" charset="-78"/>
                <a:ea typeface="Times New Roman"/>
                <a:cs typeface="PT Bold Heading" pitchFamily="2" charset="-78"/>
              </a:rPr>
              <a:t>عنوان المحاضرة </a:t>
            </a:r>
            <a:br>
              <a:rPr lang="ar-IQ" sz="2800" dirty="0" smtClean="0">
                <a:solidFill>
                  <a:srgbClr val="FFC000"/>
                </a:solidFill>
                <a:latin typeface="Simplified Arabic" pitchFamily="18" charset="-78"/>
                <a:ea typeface="Times New Roman"/>
                <a:cs typeface="PT Bold Heading" pitchFamily="2" charset="-78"/>
              </a:rPr>
            </a:br>
            <a:r>
              <a:rPr lang="ar-IQ" sz="4800" dirty="0" smtClean="0">
                <a:solidFill>
                  <a:srgbClr val="FFC000"/>
                </a:solidFill>
                <a:latin typeface="Simplified Arabic" pitchFamily="18" charset="-78"/>
                <a:ea typeface="Times New Roman"/>
                <a:cs typeface="PT Bold Heading" pitchFamily="2" charset="-78"/>
              </a:rPr>
              <a:t>مهارة المواجهة  </a:t>
            </a:r>
            <a:r>
              <a:rPr lang="en-US" sz="2400" b="0" dirty="0" smtClean="0">
                <a:solidFill>
                  <a:schemeClr val="tx1"/>
                </a:solidFill>
                <a:latin typeface="Simplified Arabic" pitchFamily="18" charset="-78"/>
                <a:ea typeface="Times New Roman"/>
                <a:cs typeface="PT Bold Heading" pitchFamily="2" charset="-78"/>
              </a:rPr>
              <a:t/>
            </a:r>
            <a:br>
              <a:rPr lang="en-US" sz="2400" b="0" dirty="0" smtClean="0">
                <a:solidFill>
                  <a:schemeClr val="tx1"/>
                </a:solidFill>
                <a:latin typeface="Simplified Arabic" pitchFamily="18" charset="-78"/>
                <a:ea typeface="Times New Roman"/>
                <a:cs typeface="PT Bold Heading" pitchFamily="2" charset="-78"/>
              </a:rPr>
            </a:br>
            <a:r>
              <a:rPr lang="ar-IQ" sz="2400" b="0" dirty="0" smtClean="0">
                <a:solidFill>
                  <a:schemeClr val="tx1"/>
                </a:solidFill>
                <a:latin typeface="Simplified Arabic" pitchFamily="18" charset="-78"/>
                <a:ea typeface="Times New Roman"/>
                <a:cs typeface="PT Bold Heading" pitchFamily="2" charset="-78"/>
              </a:rPr>
              <a:t/>
            </a:r>
            <a:br>
              <a:rPr lang="ar-IQ" sz="2400" b="0" dirty="0" smtClean="0">
                <a:solidFill>
                  <a:schemeClr val="tx1"/>
                </a:solidFill>
                <a:latin typeface="Simplified Arabic" pitchFamily="18" charset="-78"/>
                <a:ea typeface="Times New Roman"/>
                <a:cs typeface="PT Bold Heading" pitchFamily="2" charset="-78"/>
              </a:rPr>
            </a:br>
            <a:r>
              <a:rPr lang="ar-IQ" sz="3200" dirty="0" smtClean="0">
                <a:ln w="1905"/>
                <a:solidFill>
                  <a:srgbClr val="FFFF00"/>
                </a:solidFill>
                <a:effectLst>
                  <a:innerShdw blurRad="69850" dist="43180" dir="5400000">
                    <a:srgbClr val="000000">
                      <a:alpha val="65000"/>
                    </a:srgbClr>
                  </a:innerShdw>
                </a:effectLst>
                <a:latin typeface="Simplified Arabic" pitchFamily="18" charset="-78"/>
                <a:ea typeface="Times New Roman"/>
                <a:cs typeface="PT Bold Heading" pitchFamily="2" charset="-78"/>
              </a:rPr>
              <a:t>بإشراف</a:t>
            </a:r>
            <a:r>
              <a:rPr lang="en-US" sz="3200" dirty="0" smtClean="0">
                <a:ln w="1905"/>
                <a:solidFill>
                  <a:srgbClr val="FFFF00"/>
                </a:solidFill>
                <a:effectLst>
                  <a:innerShdw blurRad="69850" dist="43180" dir="5400000">
                    <a:srgbClr val="000000">
                      <a:alpha val="65000"/>
                    </a:srgbClr>
                  </a:innerShdw>
                </a:effectLst>
                <a:latin typeface="Simplified Arabic" pitchFamily="18" charset="-78"/>
                <a:ea typeface="Times New Roman"/>
                <a:cs typeface="PT Bold Heading" pitchFamily="2" charset="-78"/>
              </a:rPr>
              <a:t/>
            </a:r>
            <a:br>
              <a:rPr lang="en-US" sz="3200" dirty="0" smtClean="0">
                <a:ln w="1905"/>
                <a:solidFill>
                  <a:srgbClr val="FFFF00"/>
                </a:solidFill>
                <a:effectLst>
                  <a:innerShdw blurRad="69850" dist="43180" dir="5400000">
                    <a:srgbClr val="000000">
                      <a:alpha val="65000"/>
                    </a:srgbClr>
                  </a:innerShdw>
                </a:effectLst>
                <a:latin typeface="Simplified Arabic" pitchFamily="18" charset="-78"/>
                <a:ea typeface="Times New Roman"/>
                <a:cs typeface="PT Bold Heading" pitchFamily="2" charset="-78"/>
              </a:rPr>
            </a:br>
            <a:r>
              <a:rPr lang="ar-IQ" sz="3200" dirty="0" smtClean="0">
                <a:ln w="1905"/>
                <a:solidFill>
                  <a:srgbClr val="FFFF00"/>
                </a:solidFill>
                <a:effectLst>
                  <a:innerShdw blurRad="69850" dist="43180" dir="5400000">
                    <a:srgbClr val="000000">
                      <a:alpha val="65000"/>
                    </a:srgbClr>
                  </a:innerShdw>
                </a:effectLst>
                <a:latin typeface="Simplified Arabic" pitchFamily="18" charset="-78"/>
                <a:ea typeface="Times New Roman"/>
                <a:cs typeface="PT Bold Heading" pitchFamily="2" charset="-78"/>
              </a:rPr>
              <a:t>أ.م.د. محمد ابراهيم حسين</a:t>
            </a:r>
            <a:r>
              <a:rPr lang="en-US" sz="2400" dirty="0">
                <a:solidFill>
                  <a:srgbClr val="FFFF00"/>
                </a:solidFill>
                <a:latin typeface="Simplified Arabic" pitchFamily="18" charset="-78"/>
                <a:ea typeface="Times New Roman"/>
                <a:cs typeface="PT Bold Heading" pitchFamily="2" charset="-78"/>
              </a:rPr>
              <a:t/>
            </a:r>
            <a:br>
              <a:rPr lang="en-US" sz="2400" dirty="0">
                <a:solidFill>
                  <a:srgbClr val="FFFF00"/>
                </a:solidFill>
                <a:latin typeface="Simplified Arabic" pitchFamily="18" charset="-78"/>
                <a:ea typeface="Times New Roman"/>
                <a:cs typeface="PT Bold Heading" pitchFamily="2" charset="-78"/>
              </a:rPr>
            </a:br>
            <a:endParaRPr lang="ar-IQ" sz="2400" dirty="0">
              <a:solidFill>
                <a:srgbClr val="FFFF00"/>
              </a:solidFill>
            </a:endParaRPr>
          </a:p>
        </p:txBody>
      </p:sp>
      <p:sp>
        <p:nvSpPr>
          <p:cNvPr id="5" name="عنوان فرعي 2"/>
          <p:cNvSpPr txBox="1">
            <a:spLocks/>
          </p:cNvSpPr>
          <p:nvPr/>
        </p:nvSpPr>
        <p:spPr>
          <a:xfrm>
            <a:off x="1331640" y="5589240"/>
            <a:ext cx="6400800" cy="1008112"/>
          </a:xfrm>
          <a:prstGeom prst="rect">
            <a:avLst/>
          </a:prstGeom>
        </p:spPr>
        <p:txBody>
          <a:bodyPr vert="horz" lIns="0" rIns="18288">
            <a:noAutofit/>
          </a:bodyPr>
          <a:lstStyle>
            <a:lvl1pPr marL="0" marR="45720" indent="0" algn="r" rtl="1" eaLnBrk="1" latinLnBrk="0" hangingPunct="1">
              <a:spcBef>
                <a:spcPct val="20000"/>
              </a:spcBef>
              <a:buClr>
                <a:schemeClr val="accent3"/>
              </a:buClr>
              <a:buSzPct val="95000"/>
              <a:buFont typeface="Wingdings 2"/>
              <a:buNone/>
              <a:defRPr kumimoji="0" sz="2600" kern="1200">
                <a:solidFill>
                  <a:schemeClr val="tx1"/>
                </a:solidFill>
                <a:latin typeface="+mn-lt"/>
                <a:ea typeface="+mn-ea"/>
                <a:cs typeface="+mn-cs"/>
              </a:defRPr>
            </a:lvl1pPr>
            <a:lvl2pPr marL="457200" indent="0" algn="ctr" rtl="1" eaLnBrk="1" latinLnBrk="0" hangingPunct="1">
              <a:spcBef>
                <a:spcPct val="20000"/>
              </a:spcBef>
              <a:buClr>
                <a:schemeClr val="accent1"/>
              </a:buClr>
              <a:buSzPct val="85000"/>
              <a:buFont typeface="Wingdings 2"/>
              <a:buNone/>
              <a:defRPr kumimoji="0" sz="2400" kern="1200">
                <a:solidFill>
                  <a:schemeClr val="tx1"/>
                </a:solidFill>
                <a:latin typeface="+mn-lt"/>
                <a:ea typeface="+mn-ea"/>
                <a:cs typeface="+mn-cs"/>
              </a:defRPr>
            </a:lvl2pPr>
            <a:lvl3pPr marL="914400" indent="0" algn="ctr" rtl="1" eaLnBrk="1" latinLnBrk="0" hangingPunct="1">
              <a:spcBef>
                <a:spcPct val="20000"/>
              </a:spcBef>
              <a:buClr>
                <a:schemeClr val="accent2"/>
              </a:buClr>
              <a:buSzPct val="70000"/>
              <a:buFont typeface="Wingdings 2"/>
              <a:buNone/>
              <a:defRPr kumimoji="0" sz="2100" kern="1200">
                <a:solidFill>
                  <a:schemeClr val="tx1"/>
                </a:solidFill>
                <a:latin typeface="+mn-lt"/>
                <a:ea typeface="+mn-ea"/>
                <a:cs typeface="+mn-cs"/>
              </a:defRPr>
            </a:lvl3pPr>
            <a:lvl4pPr marL="1371600" indent="0" algn="ctr" rtl="1" eaLnBrk="1" latinLnBrk="0" hangingPunct="1">
              <a:spcBef>
                <a:spcPct val="20000"/>
              </a:spcBef>
              <a:buClr>
                <a:schemeClr val="accent3"/>
              </a:buClr>
              <a:buSzPct val="65000"/>
              <a:buFont typeface="Wingdings 2"/>
              <a:buNone/>
              <a:defRPr kumimoji="0" sz="2000" kern="1200">
                <a:solidFill>
                  <a:schemeClr val="tx1"/>
                </a:solidFill>
                <a:latin typeface="+mn-lt"/>
                <a:ea typeface="+mn-ea"/>
                <a:cs typeface="+mn-cs"/>
              </a:defRPr>
            </a:lvl4pPr>
            <a:lvl5pPr marL="1828800" indent="0" algn="ctr" rtl="1" eaLnBrk="1" latinLnBrk="0" hangingPunct="1">
              <a:spcBef>
                <a:spcPct val="20000"/>
              </a:spcBef>
              <a:buClr>
                <a:schemeClr val="accent4"/>
              </a:buClr>
              <a:buSzPct val="65000"/>
              <a:buFont typeface="Wingdings 2"/>
              <a:buNone/>
              <a:defRPr kumimoji="0" sz="2000" kern="1200">
                <a:solidFill>
                  <a:schemeClr val="tx1"/>
                </a:solidFill>
                <a:latin typeface="+mn-lt"/>
                <a:ea typeface="+mn-ea"/>
                <a:cs typeface="+mn-cs"/>
              </a:defRPr>
            </a:lvl5pPr>
            <a:lvl6pPr marL="2286000" indent="0" algn="ctr" rtl="1" eaLnBrk="1" latinLnBrk="0" hangingPunct="1">
              <a:spcBef>
                <a:spcPct val="20000"/>
              </a:spcBef>
              <a:buClr>
                <a:schemeClr val="accent5"/>
              </a:buClr>
              <a:buSzPct val="80000"/>
              <a:buFont typeface="Wingdings 2"/>
              <a:buNone/>
              <a:defRPr kumimoji="0" sz="1800" kern="1200">
                <a:solidFill>
                  <a:schemeClr val="tx1"/>
                </a:solidFill>
                <a:latin typeface="+mn-lt"/>
                <a:ea typeface="+mn-ea"/>
                <a:cs typeface="+mn-cs"/>
              </a:defRPr>
            </a:lvl6pPr>
            <a:lvl7pPr marL="2743200" indent="0" algn="ctr" rtl="1" eaLnBrk="1" latinLnBrk="0" hangingPunct="1">
              <a:spcBef>
                <a:spcPct val="20000"/>
              </a:spcBef>
              <a:buClr>
                <a:schemeClr val="accent6"/>
              </a:buClr>
              <a:buSzPct val="80000"/>
              <a:buFont typeface="Wingdings 2"/>
              <a:buNone/>
              <a:defRPr kumimoji="0" sz="1600" kern="1200" baseline="0">
                <a:solidFill>
                  <a:schemeClr val="tx1"/>
                </a:solidFill>
                <a:latin typeface="+mn-lt"/>
                <a:ea typeface="+mn-ea"/>
                <a:cs typeface="+mn-cs"/>
              </a:defRPr>
            </a:lvl7pPr>
            <a:lvl8pPr marL="3200400" indent="0" algn="ctr" rtl="1"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1"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gn="ctr">
              <a:lnSpc>
                <a:spcPct val="115000"/>
              </a:lnSpc>
            </a:pPr>
            <a:r>
              <a:rPr lang="ar-IQ" sz="2800" b="1" dirty="0" smtClean="0">
                <a:solidFill>
                  <a:srgbClr val="FF0000"/>
                </a:solidFill>
                <a:latin typeface="Simplified Arabic" pitchFamily="18" charset="-78"/>
                <a:ea typeface="Calibri"/>
                <a:cs typeface="PT Bold Heading" pitchFamily="2" charset="-78"/>
              </a:rPr>
              <a:t> اعداد الطالب : جابر موسى عبد </a:t>
            </a:r>
            <a:r>
              <a:rPr lang="ar-IQ" sz="2800" b="1" dirty="0">
                <a:solidFill>
                  <a:srgbClr val="FF0000"/>
                </a:solidFill>
                <a:latin typeface="Simplified Arabic" pitchFamily="18" charset="-78"/>
                <a:ea typeface="Calibri"/>
                <a:cs typeface="PT Bold Heading" pitchFamily="2" charset="-78"/>
              </a:rPr>
              <a:t>الله </a:t>
            </a:r>
            <a:endParaRPr lang="en-US" sz="2800" b="1" dirty="0" smtClean="0">
              <a:solidFill>
                <a:srgbClr val="FF0000"/>
              </a:solidFill>
              <a:latin typeface="Simplified Arabic" pitchFamily="18" charset="-78"/>
              <a:ea typeface="Calibri"/>
              <a:cs typeface="PT Bold Heading" pitchFamily="2" charset="-78"/>
            </a:endParaRPr>
          </a:p>
          <a:p>
            <a:endParaRPr lang="ar-IQ" sz="2400" dirty="0"/>
          </a:p>
        </p:txBody>
      </p:sp>
      <p:pic>
        <p:nvPicPr>
          <p:cNvPr id="6" name="صورة 5"/>
          <p:cNvPicPr/>
          <p:nvPr/>
        </p:nvPicPr>
        <p:blipFill>
          <a:blip r:embed="rId2">
            <a:extLst>
              <a:ext uri="{28A0092B-C50C-407E-A947-70E740481C1C}">
                <a14:useLocalDpi xmlns:a14="http://schemas.microsoft.com/office/drawing/2010/main" val="0"/>
              </a:ext>
            </a:extLst>
          </a:blip>
          <a:stretch>
            <a:fillRect/>
          </a:stretch>
        </p:blipFill>
        <p:spPr>
          <a:xfrm>
            <a:off x="683568" y="260648"/>
            <a:ext cx="1357630" cy="1381125"/>
          </a:xfrm>
          <a:prstGeom prst="rect">
            <a:avLst/>
          </a:prstGeom>
          <a:ln>
            <a:solidFill>
              <a:schemeClr val="bg2">
                <a:lumMod val="75000"/>
              </a:schemeClr>
            </a:solidFill>
          </a:ln>
          <a:effectLst>
            <a:softEdge rad="112500"/>
          </a:effectLst>
        </p:spPr>
      </p:pic>
      <p:sp>
        <p:nvSpPr>
          <p:cNvPr id="7" name="مربع نص 6"/>
          <p:cNvSpPr txBox="1"/>
          <p:nvPr/>
        </p:nvSpPr>
        <p:spPr>
          <a:xfrm>
            <a:off x="4932040" y="188640"/>
            <a:ext cx="3816424" cy="1188018"/>
          </a:xfrm>
          <a:prstGeom prst="rect">
            <a:avLst/>
          </a:prstGeom>
          <a:noFill/>
        </p:spPr>
        <p:txBody>
          <a:bodyPr wrap="square" rtlCol="1">
            <a:spAutoFit/>
          </a:bodyPr>
          <a:lstStyle/>
          <a:p>
            <a:pPr algn="ctr">
              <a:lnSpc>
                <a:spcPct val="115000"/>
              </a:lnSpc>
            </a:pPr>
            <a:r>
              <a:rPr lang="ar-IQ" sz="1600" dirty="0" smtClean="0">
                <a:solidFill>
                  <a:srgbClr val="FFFF00"/>
                </a:solidFill>
                <a:ea typeface="Calibri"/>
                <a:cs typeface="PT Bold Heading" pitchFamily="2" charset="-78"/>
              </a:rPr>
              <a:t>           جامعة </a:t>
            </a:r>
            <a:r>
              <a:rPr lang="ar-IQ" sz="1600" dirty="0">
                <a:solidFill>
                  <a:srgbClr val="FFFF00"/>
                </a:solidFill>
                <a:ea typeface="Calibri"/>
                <a:cs typeface="PT Bold Heading" pitchFamily="2" charset="-78"/>
              </a:rPr>
              <a:t>ديالى </a:t>
            </a:r>
            <a:endParaRPr lang="en-US" sz="1000" dirty="0">
              <a:solidFill>
                <a:srgbClr val="FFFF00"/>
              </a:solidFill>
              <a:ea typeface="Calibri"/>
              <a:cs typeface="PT Bold Heading" pitchFamily="2" charset="-78"/>
            </a:endParaRPr>
          </a:p>
          <a:p>
            <a:pPr algn="ctr">
              <a:lnSpc>
                <a:spcPct val="115000"/>
              </a:lnSpc>
            </a:pPr>
            <a:r>
              <a:rPr lang="ar-IQ" sz="1600" dirty="0">
                <a:solidFill>
                  <a:srgbClr val="FFFF00"/>
                </a:solidFill>
                <a:ea typeface="Calibri"/>
                <a:cs typeface="PT Bold Heading" pitchFamily="2" charset="-78"/>
              </a:rPr>
              <a:t>         كلية التربية للعلوم الانسانية </a:t>
            </a:r>
            <a:endParaRPr lang="en-US" sz="1000" dirty="0">
              <a:solidFill>
                <a:srgbClr val="FFFF00"/>
              </a:solidFill>
              <a:ea typeface="Calibri"/>
              <a:cs typeface="PT Bold Heading" pitchFamily="2" charset="-78"/>
            </a:endParaRPr>
          </a:p>
          <a:p>
            <a:pPr algn="ctr">
              <a:lnSpc>
                <a:spcPct val="115000"/>
              </a:lnSpc>
            </a:pPr>
            <a:r>
              <a:rPr lang="ar-IQ" sz="1600" dirty="0">
                <a:solidFill>
                  <a:srgbClr val="FFFF00"/>
                </a:solidFill>
                <a:ea typeface="Calibri"/>
                <a:cs typeface="PT Bold Heading" pitchFamily="2" charset="-78"/>
              </a:rPr>
              <a:t>        قسم العلوم التربوية والنفسية </a:t>
            </a:r>
            <a:endParaRPr lang="en-US" sz="1000" dirty="0">
              <a:solidFill>
                <a:srgbClr val="FFFF00"/>
              </a:solidFill>
              <a:ea typeface="Calibri"/>
              <a:cs typeface="PT Bold Heading" pitchFamily="2" charset="-78"/>
            </a:endParaRPr>
          </a:p>
          <a:p>
            <a:pPr algn="ctr"/>
            <a:r>
              <a:rPr lang="ar-IQ" sz="1600" dirty="0">
                <a:solidFill>
                  <a:srgbClr val="FFFF00"/>
                </a:solidFill>
                <a:ea typeface="Calibri"/>
                <a:cs typeface="PT Bold Heading" pitchFamily="2" charset="-78"/>
              </a:rPr>
              <a:t>دكتوراه الارشاد النفسي و التوجيه التربوي</a:t>
            </a:r>
            <a:endParaRPr lang="ar-IQ" sz="1600" dirty="0">
              <a:solidFill>
                <a:srgbClr val="FFFF00"/>
              </a:solidFill>
              <a:cs typeface="PT Bold Heading" pitchFamily="2" charset="-78"/>
            </a:endParaRPr>
          </a:p>
        </p:txBody>
      </p:sp>
    </p:spTree>
    <p:extLst>
      <p:ext uri="{BB962C8B-B14F-4D97-AF65-F5344CB8AC3E}">
        <p14:creationId xmlns:p14="http://schemas.microsoft.com/office/powerpoint/2010/main" val="3381883621"/>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600" decel="100000"/>
                                        <p:tgtEl>
                                          <p:spTgt spid="6"/>
                                        </p:tgtEl>
                                      </p:cBhvr>
                                    </p:animEffect>
                                    <p:anim calcmode="lin" valueType="num">
                                      <p:cBhvr>
                                        <p:cTn id="8" dur="1600" decel="100000" fill="hold"/>
                                        <p:tgtEl>
                                          <p:spTgt spid="6"/>
                                        </p:tgtEl>
                                        <p:attrNameLst>
                                          <p:attrName>style.rotation</p:attrName>
                                        </p:attrNameLst>
                                      </p:cBhvr>
                                      <p:tavLst>
                                        <p:tav tm="0">
                                          <p:val>
                                            <p:fltVal val="-90"/>
                                          </p:val>
                                        </p:tav>
                                        <p:tav tm="100000">
                                          <p:val>
                                            <p:fltVal val="0"/>
                                          </p:val>
                                        </p:tav>
                                      </p:tavLst>
                                    </p:anim>
                                    <p:anim calcmode="lin" valueType="num">
                                      <p:cBhvr>
                                        <p:cTn id="9" dur="1600" decel="100000" fill="hold"/>
                                        <p:tgtEl>
                                          <p:spTgt spid="6"/>
                                        </p:tgtEl>
                                        <p:attrNameLst>
                                          <p:attrName>ppt_x</p:attrName>
                                        </p:attrNameLst>
                                      </p:cBhvr>
                                      <p:tavLst>
                                        <p:tav tm="0">
                                          <p:val>
                                            <p:strVal val="#ppt_x+0.4"/>
                                          </p:val>
                                        </p:tav>
                                        <p:tav tm="100000">
                                          <p:val>
                                            <p:strVal val="#ppt_x-0.05"/>
                                          </p:val>
                                        </p:tav>
                                      </p:tavLst>
                                    </p:anim>
                                    <p:anim calcmode="lin" valueType="num">
                                      <p:cBhvr>
                                        <p:cTn id="10" dur="1600" decel="100000" fill="hold"/>
                                        <p:tgtEl>
                                          <p:spTgt spid="6"/>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6"/>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600" decel="100000"/>
                                        <p:tgtEl>
                                          <p:spTgt spid="7"/>
                                        </p:tgtEl>
                                      </p:cBhvr>
                                    </p:animEffect>
                                    <p:anim calcmode="lin" valueType="num">
                                      <p:cBhvr>
                                        <p:cTn id="18" dur="1600" decel="100000" fill="hold"/>
                                        <p:tgtEl>
                                          <p:spTgt spid="7"/>
                                        </p:tgtEl>
                                        <p:attrNameLst>
                                          <p:attrName>style.rotation</p:attrName>
                                        </p:attrNameLst>
                                      </p:cBhvr>
                                      <p:tavLst>
                                        <p:tav tm="0">
                                          <p:val>
                                            <p:fltVal val="-90"/>
                                          </p:val>
                                        </p:tav>
                                        <p:tav tm="100000">
                                          <p:val>
                                            <p:fltVal val="0"/>
                                          </p:val>
                                        </p:tav>
                                      </p:tavLst>
                                    </p:anim>
                                    <p:anim calcmode="lin" valueType="num">
                                      <p:cBhvr>
                                        <p:cTn id="19" dur="1600" decel="100000" fill="hold"/>
                                        <p:tgtEl>
                                          <p:spTgt spid="7"/>
                                        </p:tgtEl>
                                        <p:attrNameLst>
                                          <p:attrName>ppt_x</p:attrName>
                                        </p:attrNameLst>
                                      </p:cBhvr>
                                      <p:tavLst>
                                        <p:tav tm="0">
                                          <p:val>
                                            <p:strVal val="#ppt_x+0.4"/>
                                          </p:val>
                                        </p:tav>
                                        <p:tav tm="100000">
                                          <p:val>
                                            <p:strVal val="#ppt_x-0.05"/>
                                          </p:val>
                                        </p:tav>
                                      </p:tavLst>
                                    </p:anim>
                                    <p:anim calcmode="lin" valueType="num">
                                      <p:cBhvr>
                                        <p:cTn id="20" dur="1600" decel="100000" fill="hold"/>
                                        <p:tgtEl>
                                          <p:spTgt spid="7"/>
                                        </p:tgtEl>
                                        <p:attrNameLst>
                                          <p:attrName>ppt_y</p:attrName>
                                        </p:attrNameLst>
                                      </p:cBhvr>
                                      <p:tavLst>
                                        <p:tav tm="0">
                                          <p:val>
                                            <p:strVal val="#ppt_y-0.4"/>
                                          </p:val>
                                        </p:tav>
                                        <p:tav tm="100000">
                                          <p:val>
                                            <p:strVal val="#ppt_y+0.1"/>
                                          </p:val>
                                        </p:tav>
                                      </p:tavLst>
                                    </p:anim>
                                    <p:anim calcmode="lin" valueType="num">
                                      <p:cBhvr>
                                        <p:cTn id="21" dur="400" accel="100000" fill="hold">
                                          <p:stCondLst>
                                            <p:cond delay="1600"/>
                                          </p:stCondLst>
                                        </p:cTn>
                                        <p:tgtEl>
                                          <p:spTgt spid="7"/>
                                        </p:tgtEl>
                                        <p:attrNameLst>
                                          <p:attrName>ppt_x</p:attrName>
                                        </p:attrNameLst>
                                      </p:cBhvr>
                                      <p:tavLst>
                                        <p:tav tm="0">
                                          <p:val>
                                            <p:strVal val="#ppt_x-0.05"/>
                                          </p:val>
                                        </p:tav>
                                        <p:tav tm="100000">
                                          <p:val>
                                            <p:strVal val="#ppt_x"/>
                                          </p:val>
                                        </p:tav>
                                      </p:tavLst>
                                    </p:anim>
                                    <p:anim calcmode="lin" valueType="num">
                                      <p:cBhvr>
                                        <p:cTn id="22" dur="400" accel="100000" fill="hold">
                                          <p:stCondLst>
                                            <p:cond delay="1600"/>
                                          </p:stCondLst>
                                        </p:cTn>
                                        <p:tgtEl>
                                          <p:spTgt spid="7"/>
                                        </p:tgtEl>
                                        <p:attrNameLst>
                                          <p:attrName>ppt_y</p:attrName>
                                        </p:attrNameLst>
                                      </p:cBhvr>
                                      <p:tavLst>
                                        <p:tav tm="0">
                                          <p:val>
                                            <p:strVal val="#ppt_y+0.1"/>
                                          </p:val>
                                        </p:tav>
                                        <p:tav tm="100000">
                                          <p:val>
                                            <p:strVal val="#ppt_y"/>
                                          </p:val>
                                        </p:tav>
                                      </p:tavLst>
                                    </p:anim>
                                  </p:childTnLst>
                                </p:cTn>
                              </p:par>
                              <p:par>
                                <p:cTn id="23" presetID="30" presetClass="entr" presetSubtype="0"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600" decel="100000"/>
                                        <p:tgtEl>
                                          <p:spTgt spid="4"/>
                                        </p:tgtEl>
                                      </p:cBhvr>
                                    </p:animEffect>
                                    <p:anim calcmode="lin" valueType="num">
                                      <p:cBhvr>
                                        <p:cTn id="26" dur="1600" decel="100000" fill="hold"/>
                                        <p:tgtEl>
                                          <p:spTgt spid="4"/>
                                        </p:tgtEl>
                                        <p:attrNameLst>
                                          <p:attrName>style.rotation</p:attrName>
                                        </p:attrNameLst>
                                      </p:cBhvr>
                                      <p:tavLst>
                                        <p:tav tm="0">
                                          <p:val>
                                            <p:fltVal val="-90"/>
                                          </p:val>
                                        </p:tav>
                                        <p:tav tm="100000">
                                          <p:val>
                                            <p:fltVal val="0"/>
                                          </p:val>
                                        </p:tav>
                                      </p:tavLst>
                                    </p:anim>
                                    <p:anim calcmode="lin" valueType="num">
                                      <p:cBhvr>
                                        <p:cTn id="27" dur="1600" decel="100000" fill="hold"/>
                                        <p:tgtEl>
                                          <p:spTgt spid="4"/>
                                        </p:tgtEl>
                                        <p:attrNameLst>
                                          <p:attrName>ppt_x</p:attrName>
                                        </p:attrNameLst>
                                      </p:cBhvr>
                                      <p:tavLst>
                                        <p:tav tm="0">
                                          <p:val>
                                            <p:strVal val="#ppt_x+0.4"/>
                                          </p:val>
                                        </p:tav>
                                        <p:tav tm="100000">
                                          <p:val>
                                            <p:strVal val="#ppt_x-0.05"/>
                                          </p:val>
                                        </p:tav>
                                      </p:tavLst>
                                    </p:anim>
                                    <p:anim calcmode="lin" valueType="num">
                                      <p:cBhvr>
                                        <p:cTn id="28" dur="1600" decel="100000" fill="hold"/>
                                        <p:tgtEl>
                                          <p:spTgt spid="4"/>
                                        </p:tgtEl>
                                        <p:attrNameLst>
                                          <p:attrName>ppt_y</p:attrName>
                                        </p:attrNameLst>
                                      </p:cBhvr>
                                      <p:tavLst>
                                        <p:tav tm="0">
                                          <p:val>
                                            <p:strVal val="#ppt_y-0.4"/>
                                          </p:val>
                                        </p:tav>
                                        <p:tav tm="100000">
                                          <p:val>
                                            <p:strVal val="#ppt_y+0.1"/>
                                          </p:val>
                                        </p:tav>
                                      </p:tavLst>
                                    </p:anim>
                                    <p:anim calcmode="lin" valueType="num">
                                      <p:cBhvr>
                                        <p:cTn id="29" dur="400" accel="100000" fill="hold">
                                          <p:stCondLst>
                                            <p:cond delay="1600"/>
                                          </p:stCondLst>
                                        </p:cTn>
                                        <p:tgtEl>
                                          <p:spTgt spid="4"/>
                                        </p:tgtEl>
                                        <p:attrNameLst>
                                          <p:attrName>ppt_x</p:attrName>
                                        </p:attrNameLst>
                                      </p:cBhvr>
                                      <p:tavLst>
                                        <p:tav tm="0">
                                          <p:val>
                                            <p:strVal val="#ppt_x-0.05"/>
                                          </p:val>
                                        </p:tav>
                                        <p:tav tm="100000">
                                          <p:val>
                                            <p:strVal val="#ppt_x"/>
                                          </p:val>
                                        </p:tav>
                                      </p:tavLst>
                                    </p:anim>
                                    <p:anim calcmode="lin" valueType="num">
                                      <p:cBhvr>
                                        <p:cTn id="30" dur="400" accel="100000" fill="hold">
                                          <p:stCondLst>
                                            <p:cond delay="1600"/>
                                          </p:stCondLst>
                                        </p:cTn>
                                        <p:tgtEl>
                                          <p:spTgt spid="4"/>
                                        </p:tgtEl>
                                        <p:attrNameLst>
                                          <p:attrName>ppt_y</p:attrName>
                                        </p:attrNameLst>
                                      </p:cBhvr>
                                      <p:tavLst>
                                        <p:tav tm="0">
                                          <p:val>
                                            <p:strVal val="#ppt_y+0.1"/>
                                          </p:val>
                                        </p:tav>
                                        <p:tav tm="100000">
                                          <p:val>
                                            <p:strVal val="#ppt_y"/>
                                          </p:val>
                                        </p:tav>
                                      </p:tavLst>
                                    </p:anim>
                                  </p:childTnLst>
                                </p:cTn>
                              </p:par>
                              <p:par>
                                <p:cTn id="31" presetID="30"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1600" decel="100000"/>
                                        <p:tgtEl>
                                          <p:spTgt spid="5"/>
                                        </p:tgtEl>
                                      </p:cBhvr>
                                    </p:animEffect>
                                    <p:anim calcmode="lin" valueType="num">
                                      <p:cBhvr>
                                        <p:cTn id="34" dur="1600" decel="100000" fill="hold"/>
                                        <p:tgtEl>
                                          <p:spTgt spid="5"/>
                                        </p:tgtEl>
                                        <p:attrNameLst>
                                          <p:attrName>style.rotation</p:attrName>
                                        </p:attrNameLst>
                                      </p:cBhvr>
                                      <p:tavLst>
                                        <p:tav tm="0">
                                          <p:val>
                                            <p:fltVal val="-90"/>
                                          </p:val>
                                        </p:tav>
                                        <p:tav tm="100000">
                                          <p:val>
                                            <p:fltVal val="0"/>
                                          </p:val>
                                        </p:tav>
                                      </p:tavLst>
                                    </p:anim>
                                    <p:anim calcmode="lin" valueType="num">
                                      <p:cBhvr>
                                        <p:cTn id="35" dur="1600" decel="100000" fill="hold"/>
                                        <p:tgtEl>
                                          <p:spTgt spid="5"/>
                                        </p:tgtEl>
                                        <p:attrNameLst>
                                          <p:attrName>ppt_x</p:attrName>
                                        </p:attrNameLst>
                                      </p:cBhvr>
                                      <p:tavLst>
                                        <p:tav tm="0">
                                          <p:val>
                                            <p:strVal val="#ppt_x+0.4"/>
                                          </p:val>
                                        </p:tav>
                                        <p:tav tm="100000">
                                          <p:val>
                                            <p:strVal val="#ppt_x-0.05"/>
                                          </p:val>
                                        </p:tav>
                                      </p:tavLst>
                                    </p:anim>
                                    <p:anim calcmode="lin" valueType="num">
                                      <p:cBhvr>
                                        <p:cTn id="36" dur="1600" decel="100000" fill="hold"/>
                                        <p:tgtEl>
                                          <p:spTgt spid="5"/>
                                        </p:tgtEl>
                                        <p:attrNameLst>
                                          <p:attrName>ppt_y</p:attrName>
                                        </p:attrNameLst>
                                      </p:cBhvr>
                                      <p:tavLst>
                                        <p:tav tm="0">
                                          <p:val>
                                            <p:strVal val="#ppt_y-0.4"/>
                                          </p:val>
                                        </p:tav>
                                        <p:tav tm="100000">
                                          <p:val>
                                            <p:strVal val="#ppt_y+0.1"/>
                                          </p:val>
                                        </p:tav>
                                      </p:tavLst>
                                    </p:anim>
                                    <p:anim calcmode="lin" valueType="num">
                                      <p:cBhvr>
                                        <p:cTn id="37" dur="400" accel="100000" fill="hold">
                                          <p:stCondLst>
                                            <p:cond delay="1600"/>
                                          </p:stCondLst>
                                        </p:cTn>
                                        <p:tgtEl>
                                          <p:spTgt spid="5"/>
                                        </p:tgtEl>
                                        <p:attrNameLst>
                                          <p:attrName>ppt_x</p:attrName>
                                        </p:attrNameLst>
                                      </p:cBhvr>
                                      <p:tavLst>
                                        <p:tav tm="0">
                                          <p:val>
                                            <p:strVal val="#ppt_x-0.05"/>
                                          </p:val>
                                        </p:tav>
                                        <p:tav tm="100000">
                                          <p:val>
                                            <p:strVal val="#ppt_x"/>
                                          </p:val>
                                        </p:tav>
                                      </p:tavLst>
                                    </p:anim>
                                    <p:anim calcmode="lin" valueType="num">
                                      <p:cBhvr>
                                        <p:cTn id="38" dur="400" accel="100000" fill="hold">
                                          <p:stCondLst>
                                            <p:cond delay="16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a:bodyPr>
          <a:lstStyle/>
          <a:p>
            <a:pPr algn="just">
              <a:tabLst>
                <a:tab pos="441325" algn="l"/>
              </a:tabLst>
            </a:pPr>
            <a:r>
              <a:rPr lang="ar-IQ" sz="2800" b="1" dirty="0">
                <a:solidFill>
                  <a:schemeClr val="bg1"/>
                </a:solidFill>
                <a:latin typeface="Simplified Arabic" pitchFamily="18" charset="-78"/>
                <a:cs typeface="Simplified Arabic" pitchFamily="18" charset="-78"/>
              </a:rPr>
              <a:t>المقدمة</a:t>
            </a:r>
          </a:p>
          <a:p>
            <a:pPr algn="just">
              <a:tabLst>
                <a:tab pos="441325" algn="l"/>
              </a:tabLst>
            </a:pPr>
            <a:r>
              <a:rPr lang="ar-IQ" sz="2800" b="1" dirty="0">
                <a:solidFill>
                  <a:schemeClr val="bg1"/>
                </a:solidFill>
                <a:latin typeface="Simplified Arabic" pitchFamily="18" charset="-78"/>
                <a:cs typeface="Simplified Arabic" pitchFamily="18" charset="-78"/>
              </a:rPr>
              <a:t>يقوم المسترشد بعدد  من التناقضات بهدف تجنب الاصطدام بحقيقة مشاعره وافكاره او تنجب تغييرا في بناء شخصيته ،فالهدف من المواجهة هو مساعدة المسترشد على معرفة هذه التناقضات والتداخلات في كلامه وتسهيل عملية تغيير وحل الصراعات الداخلية، ولتحقيق هدف المواجهة لا بد ان تقدم بطريقة لطيفة وغير مباشرة وليست بطريقة تؤدي الى اقتحامه واذائه.</a:t>
            </a:r>
          </a:p>
          <a:p>
            <a:pPr algn="just">
              <a:tabLst>
                <a:tab pos="441325" algn="l"/>
              </a:tabLst>
            </a:pPr>
            <a:r>
              <a:rPr lang="ar-IQ" sz="2800" b="1" dirty="0">
                <a:solidFill>
                  <a:schemeClr val="bg1"/>
                </a:solidFill>
                <a:latin typeface="Simplified Arabic" pitchFamily="18" charset="-78"/>
                <a:cs typeface="Simplified Arabic" pitchFamily="18" charset="-78"/>
              </a:rPr>
              <a:t>وتتدرج المواجهة من مستوى التحدي الخفيف الى المواجهة المباشرة بين المرشد والمسترشد فهي تتضمن تحدي في المسترشد من اجل شحذ طاقته لاتخاذ خطوات إيجابية والقيام بفعل ما حتى يعترف بذاته على وجود هذه التناقضات .</a:t>
            </a:r>
          </a:p>
          <a:p>
            <a:pPr algn="just">
              <a:tabLst>
                <a:tab pos="441325" algn="l"/>
              </a:tabLst>
            </a:pPr>
            <a:endParaRPr lang="ar-IQ" sz="2800" b="1" dirty="0">
              <a:solidFill>
                <a:schemeClr val="bg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333013402"/>
      </p:ext>
    </p:extLst>
  </p:cSld>
  <p:clrMapOvr>
    <a:masterClrMapping/>
  </p:clrMapOvr>
  <mc:AlternateContent xmlns:mc="http://schemas.openxmlformats.org/markup-compatibility/2006" xmlns:p14="http://schemas.microsoft.com/office/powerpoint/2010/main">
    <mc:Choice Requires="p14">
      <p:transition spd="slow" p14:dur="4000">
        <p14:switch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fontScale="92500" lnSpcReduction="20000"/>
          </a:bodyPr>
          <a:lstStyle/>
          <a:p>
            <a:pPr algn="just">
              <a:lnSpc>
                <a:spcPct val="115000"/>
              </a:lnSpc>
              <a:spcAft>
                <a:spcPts val="1000"/>
              </a:spcAft>
              <a:tabLst>
                <a:tab pos="365125" algn="l"/>
              </a:tabLst>
            </a:pPr>
            <a:r>
              <a:rPr lang="ar-IQ" sz="2800" b="1" dirty="0">
                <a:solidFill>
                  <a:schemeClr val="bg1"/>
                </a:solidFill>
                <a:latin typeface="Simplified Arabic" pitchFamily="18" charset="-78"/>
                <a:cs typeface="Simplified Arabic" pitchFamily="18" charset="-78"/>
              </a:rPr>
              <a:t>ما المواجهة </a:t>
            </a:r>
          </a:p>
          <a:p>
            <a:pPr algn="just">
              <a:lnSpc>
                <a:spcPct val="115000"/>
              </a:lnSpc>
              <a:spcAft>
                <a:spcPts val="1000"/>
              </a:spcAft>
              <a:tabLst>
                <a:tab pos="365125" algn="l"/>
              </a:tabLst>
            </a:pPr>
            <a:r>
              <a:rPr lang="ar-IQ" sz="2800" b="1" dirty="0">
                <a:solidFill>
                  <a:schemeClr val="bg1"/>
                </a:solidFill>
                <a:latin typeface="Simplified Arabic" pitchFamily="18" charset="-78"/>
                <a:cs typeface="Simplified Arabic" pitchFamily="18" charset="-78"/>
              </a:rPr>
              <a:t>تعرف المواجهة بانها عبارة عن فنية او طريقة تستخدم في كشف التناقضات بين ما يقوله المسترشد وبين ما يفعله مما يجعله اكثر قدرة على رؤية سلوكه كما يراه الاخرين وليس كما يراه هو وذلك من خلال إزالة تلك التناقضات ، وبذلك يرى المسترشد نفسه على حقيقتها كما يراه الاخرين دون انكار او تزييف .</a:t>
            </a:r>
          </a:p>
          <a:p>
            <a:pPr algn="just">
              <a:lnSpc>
                <a:spcPct val="115000"/>
              </a:lnSpc>
              <a:spcAft>
                <a:spcPts val="1000"/>
              </a:spcAft>
              <a:tabLst>
                <a:tab pos="365125" algn="l"/>
              </a:tabLst>
            </a:pPr>
            <a:r>
              <a:rPr lang="ar-IQ" sz="2800" b="1" dirty="0">
                <a:solidFill>
                  <a:schemeClr val="bg1"/>
                </a:solidFill>
                <a:latin typeface="Simplified Arabic" pitchFamily="18" charset="-78"/>
                <a:cs typeface="Simplified Arabic" pitchFamily="18" charset="-78"/>
              </a:rPr>
              <a:t>أنواع المواجهة </a:t>
            </a:r>
          </a:p>
          <a:p>
            <a:pPr algn="just">
              <a:lnSpc>
                <a:spcPct val="115000"/>
              </a:lnSpc>
              <a:spcAft>
                <a:spcPts val="1000"/>
              </a:spcAft>
              <a:tabLst>
                <a:tab pos="365125" algn="l"/>
              </a:tabLst>
            </a:pPr>
            <a:r>
              <a:rPr lang="ar-IQ" sz="2800" b="1" dirty="0">
                <a:solidFill>
                  <a:schemeClr val="bg1"/>
                </a:solidFill>
                <a:latin typeface="Simplified Arabic" pitchFamily="18" charset="-78"/>
                <a:cs typeface="Simplified Arabic" pitchFamily="18" charset="-78"/>
              </a:rPr>
              <a:t>أولا- مواجهة تناقض سلوك لفظي معر سلوك غير لفظي</a:t>
            </a:r>
          </a:p>
          <a:p>
            <a:pPr algn="just">
              <a:lnSpc>
                <a:spcPct val="115000"/>
              </a:lnSpc>
              <a:spcAft>
                <a:spcPts val="1000"/>
              </a:spcAft>
              <a:tabLst>
                <a:tab pos="365125" algn="l"/>
              </a:tabLst>
            </a:pPr>
            <a:r>
              <a:rPr lang="ar-IQ" sz="2800" b="1" dirty="0">
                <a:solidFill>
                  <a:schemeClr val="bg1"/>
                </a:solidFill>
                <a:latin typeface="Simplified Arabic" pitchFamily="18" charset="-78"/>
                <a:cs typeface="Simplified Arabic" pitchFamily="18" charset="-78"/>
              </a:rPr>
              <a:t>ـــ يقول المرشد انا اتعامل مع ابني  بأفضل سلوك تربوي , فانا لا استخدم معه الضرب والصراخ لان هذه يضعف من شخصيته , فهو يذكر على ذلك ويضغط على اسنانه بقوة وينصب عرقا .</a:t>
            </a:r>
          </a:p>
          <a:p>
            <a:pPr algn="just">
              <a:lnSpc>
                <a:spcPct val="115000"/>
              </a:lnSpc>
              <a:spcAft>
                <a:spcPts val="1000"/>
              </a:spcAft>
              <a:tabLst>
                <a:tab pos="365125" algn="l"/>
              </a:tabLst>
            </a:pPr>
            <a:r>
              <a:rPr lang="ar-IQ" sz="2800" b="1" dirty="0">
                <a:solidFill>
                  <a:schemeClr val="bg1"/>
                </a:solidFill>
                <a:latin typeface="Simplified Arabic" pitchFamily="18" charset="-78"/>
                <a:cs typeface="Simplified Arabic" pitchFamily="18" charset="-78"/>
              </a:rPr>
              <a:t>ـــ المرشد انت تقول انك مدرك لاساليب التربوية الصحيحة والمثلى في تربية الأبناء وانت تضغط على اسنانك بشدة وتنصب عرقا اثناء حديثك </a:t>
            </a:r>
          </a:p>
          <a:p>
            <a:pPr algn="just">
              <a:lnSpc>
                <a:spcPct val="115000"/>
              </a:lnSpc>
              <a:spcAft>
                <a:spcPts val="1000"/>
              </a:spcAft>
              <a:tabLst>
                <a:tab pos="365125" algn="l"/>
              </a:tabLst>
            </a:pPr>
            <a:endParaRPr lang="ar-IQ" sz="2800" b="1" dirty="0">
              <a:solidFill>
                <a:schemeClr val="bg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2371922606"/>
      </p:ext>
    </p:extLst>
  </p:cSld>
  <p:clrMapOvr>
    <a:masterClrMapping/>
  </p:clrMapOvr>
  <mc:AlternateContent xmlns:mc="http://schemas.openxmlformats.org/markup-compatibility/2006" xmlns:p14="http://schemas.microsoft.com/office/powerpoint/2010/main">
    <mc:Choice Requires="p14">
      <p:transition spd="slow" p14:dur="4250">
        <p14:flip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a:bodyPr>
          <a:lstStyle/>
          <a:p>
            <a:pPr algn="just">
              <a:lnSpc>
                <a:spcPct val="150000"/>
              </a:lnSpc>
              <a:tabLst>
                <a:tab pos="365125" algn="l"/>
              </a:tabLst>
            </a:pPr>
            <a:r>
              <a:rPr lang="ar-IQ" sz="2800" b="1" dirty="0">
                <a:solidFill>
                  <a:schemeClr val="bg1"/>
                </a:solidFill>
                <a:latin typeface="Simplified Arabic" pitchFamily="18" charset="-78"/>
                <a:cs typeface="Simplified Arabic" pitchFamily="18" charset="-78"/>
              </a:rPr>
              <a:t>ثانياــ مواجهة تناقض رسائل لفظية مع سلوكيات </a:t>
            </a:r>
          </a:p>
          <a:p>
            <a:pPr algn="just">
              <a:lnSpc>
                <a:spcPct val="150000"/>
              </a:lnSpc>
              <a:tabLst>
                <a:tab pos="365125" algn="l"/>
              </a:tabLst>
            </a:pPr>
            <a:r>
              <a:rPr lang="ar-IQ" sz="2800" b="1" dirty="0">
                <a:solidFill>
                  <a:schemeClr val="bg1"/>
                </a:solidFill>
                <a:latin typeface="Simplified Arabic" pitchFamily="18" charset="-78"/>
                <a:cs typeface="Simplified Arabic" pitchFamily="18" charset="-78"/>
              </a:rPr>
              <a:t>ـــ المرشد سوف أتوقف عن تأجيل المهام التي توكل اليه الى وقت اخر وساقوم بانجازها في الوقت المحدد لها تماما وياتي نهاية الأسبوع ولديه ثلاث مهام ولم ينجزها بعد ولا بد من تسلمها اليوم </a:t>
            </a:r>
          </a:p>
          <a:p>
            <a:pPr algn="just">
              <a:lnSpc>
                <a:spcPct val="150000"/>
              </a:lnSpc>
              <a:tabLst>
                <a:tab pos="365125" algn="l"/>
              </a:tabLst>
            </a:pPr>
            <a:r>
              <a:rPr lang="ar-IQ" sz="2800" b="1" dirty="0">
                <a:solidFill>
                  <a:schemeClr val="bg1"/>
                </a:solidFill>
                <a:latin typeface="Simplified Arabic" pitchFamily="18" charset="-78"/>
                <a:cs typeface="Simplified Arabic" pitchFamily="18" charset="-78"/>
              </a:rPr>
              <a:t>ــالمرشد يواجه انك تقول ستقوم بأداء مهماتك بوقتها ولابد من تسلمه اليوم وانت لم تقم بانجازها </a:t>
            </a:r>
          </a:p>
          <a:p>
            <a:pPr algn="just">
              <a:lnSpc>
                <a:spcPct val="150000"/>
              </a:lnSpc>
              <a:tabLst>
                <a:tab pos="365125" algn="l"/>
              </a:tabLst>
            </a:pPr>
            <a:endParaRPr lang="ar-IQ" sz="2800" b="1" dirty="0">
              <a:solidFill>
                <a:schemeClr val="bg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758890651"/>
      </p:ext>
    </p:extLst>
  </p:cSld>
  <p:clrMapOvr>
    <a:masterClrMapping/>
  </p:clrMapOvr>
  <mc:AlternateContent xmlns:mc="http://schemas.openxmlformats.org/markup-compatibility/2006" xmlns:p14="http://schemas.microsoft.com/office/powerpoint/2010/main">
    <mc:Choice Requires="p14">
      <p:transition spd="slow" p14:dur="4500">
        <p14:gallery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a:bodyPr>
          <a:lstStyle/>
          <a:p>
            <a:pPr algn="just">
              <a:lnSpc>
                <a:spcPct val="150000"/>
              </a:lnSpc>
              <a:tabLst>
                <a:tab pos="365125" algn="l"/>
              </a:tabLst>
            </a:pPr>
            <a:r>
              <a:rPr lang="ar-IQ" sz="2800" b="1" dirty="0">
                <a:solidFill>
                  <a:schemeClr val="bg1"/>
                </a:solidFill>
                <a:latin typeface="Simplified Arabic" pitchFamily="18" charset="-78"/>
                <a:cs typeface="Simplified Arabic" pitchFamily="18" charset="-78"/>
              </a:rPr>
              <a:t>ثالثاــ تناقض رسائل لفظية مع رسائل لفظية </a:t>
            </a:r>
          </a:p>
          <a:p>
            <a:pPr algn="just">
              <a:lnSpc>
                <a:spcPct val="150000"/>
              </a:lnSpc>
              <a:tabLst>
                <a:tab pos="365125" algn="l"/>
              </a:tabLst>
            </a:pPr>
            <a:r>
              <a:rPr lang="ar-IQ" sz="2800" b="1" dirty="0">
                <a:solidFill>
                  <a:schemeClr val="bg1"/>
                </a:solidFill>
                <a:latin typeface="Simplified Arabic" pitchFamily="18" charset="-78"/>
                <a:cs typeface="Simplified Arabic" pitchFamily="18" charset="-78"/>
              </a:rPr>
              <a:t>ــ المسترشد صديقي المقرب عمل علاقة جيدة مع شخص اخر واصبح منشغلا به كثيرا وانا لست منزعجا من ذلك ، أتمنى له دوام الصحبة و الخير كله ،</a:t>
            </a:r>
          </a:p>
          <a:p>
            <a:pPr algn="just">
              <a:lnSpc>
                <a:spcPct val="150000"/>
              </a:lnSpc>
              <a:tabLst>
                <a:tab pos="365125" algn="l"/>
              </a:tabLst>
            </a:pPr>
            <a:r>
              <a:rPr lang="ar-IQ" sz="2800" b="1" dirty="0">
                <a:solidFill>
                  <a:schemeClr val="bg1"/>
                </a:solidFill>
                <a:latin typeface="Simplified Arabic" pitchFamily="18" charset="-78"/>
                <a:cs typeface="Simplified Arabic" pitchFamily="18" charset="-78"/>
              </a:rPr>
              <a:t>ثم يضيف قائلا انا كنت الشخص المفضل لديه والأول في حياته ولكن الان بالكاد ان أراه </a:t>
            </a:r>
          </a:p>
          <a:p>
            <a:pPr algn="just">
              <a:lnSpc>
                <a:spcPct val="150000"/>
              </a:lnSpc>
              <a:tabLst>
                <a:tab pos="365125" algn="l"/>
              </a:tabLst>
            </a:pPr>
            <a:r>
              <a:rPr lang="ar-IQ" sz="2800" b="1" dirty="0">
                <a:solidFill>
                  <a:schemeClr val="bg1"/>
                </a:solidFill>
                <a:latin typeface="Simplified Arabic" pitchFamily="18" charset="-78"/>
                <a:cs typeface="Simplified Arabic" pitchFamily="18" charset="-78"/>
              </a:rPr>
              <a:t>ــ  المرشد انت قلت أتمنى له الخير في صحبته ولكنك تشعر بالحزن والضيق لانشغاله بعلاقته عنك </a:t>
            </a:r>
          </a:p>
          <a:p>
            <a:pPr algn="just">
              <a:lnSpc>
                <a:spcPct val="150000"/>
              </a:lnSpc>
              <a:tabLst>
                <a:tab pos="365125" algn="l"/>
              </a:tabLst>
            </a:pPr>
            <a:endParaRPr lang="ar-IQ" sz="2800" b="1" dirty="0">
              <a:solidFill>
                <a:schemeClr val="bg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685982554"/>
      </p:ext>
    </p:extLst>
  </p:cSld>
  <p:clrMapOvr>
    <a:masterClrMapping/>
  </p:clrMapOvr>
  <mc:AlternateContent xmlns:mc="http://schemas.openxmlformats.org/markup-compatibility/2006" xmlns:p14="http://schemas.microsoft.com/office/powerpoint/2010/main">
    <mc:Choice Requires="p14">
      <p:transition spd="slow" p14:dur="4500">
        <p14:prism dir="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Autofit/>
          </a:bodyPr>
          <a:lstStyle/>
          <a:p>
            <a:pPr algn="just">
              <a:lnSpc>
                <a:spcPct val="150000"/>
              </a:lnSpc>
              <a:tabLst>
                <a:tab pos="441325" algn="l"/>
              </a:tabLst>
            </a:pPr>
            <a:r>
              <a:rPr lang="ar-IQ" sz="2400" b="1" dirty="0">
                <a:solidFill>
                  <a:schemeClr val="bg1"/>
                </a:solidFill>
                <a:latin typeface="Simplified Arabic" pitchFamily="18" charset="-78"/>
                <a:cs typeface="Simplified Arabic" pitchFamily="18" charset="-78"/>
              </a:rPr>
              <a:t>رابعاــ مواجهة تناقض رسائل غير لفظية مع رسائل غير لفظية </a:t>
            </a:r>
          </a:p>
          <a:p>
            <a:pPr algn="just">
              <a:lnSpc>
                <a:spcPct val="150000"/>
              </a:lnSpc>
              <a:tabLst>
                <a:tab pos="441325" algn="l"/>
              </a:tabLst>
            </a:pPr>
            <a:r>
              <a:rPr lang="ar-IQ" sz="2400" b="1" dirty="0">
                <a:solidFill>
                  <a:schemeClr val="bg1"/>
                </a:solidFill>
                <a:latin typeface="Simplified Arabic" pitchFamily="18" charset="-78"/>
                <a:cs typeface="Simplified Arabic" pitchFamily="18" charset="-78"/>
              </a:rPr>
              <a:t>ــ المسترشد لقد خسر فريق المدرسة في مباراة كرة القدم مع فريق المدرسة الأخرى وهذه الخسارة لا تعني لي شيئا لا من بعيد ولا من قريب , يقولها مبتسما </a:t>
            </a:r>
          </a:p>
          <a:p>
            <a:pPr algn="just">
              <a:lnSpc>
                <a:spcPct val="150000"/>
              </a:lnSpc>
              <a:tabLst>
                <a:tab pos="441325" algn="l"/>
              </a:tabLst>
            </a:pPr>
            <a:r>
              <a:rPr lang="ar-IQ" sz="2400" b="1" dirty="0">
                <a:solidFill>
                  <a:schemeClr val="bg1"/>
                </a:solidFill>
                <a:latin typeface="Simplified Arabic" pitchFamily="18" charset="-78"/>
                <a:cs typeface="Simplified Arabic" pitchFamily="18" charset="-78"/>
              </a:rPr>
              <a:t>ــ المرشد ياخالد علامات الخسارة مطبوعة على وجهك وانت تقول شي والواقع شي اخر </a:t>
            </a:r>
          </a:p>
          <a:p>
            <a:pPr algn="just">
              <a:lnSpc>
                <a:spcPct val="150000"/>
              </a:lnSpc>
              <a:tabLst>
                <a:tab pos="441325" algn="l"/>
              </a:tabLst>
            </a:pPr>
            <a:r>
              <a:rPr lang="ar-IQ" sz="2400" b="1" dirty="0">
                <a:solidFill>
                  <a:schemeClr val="bg1"/>
                </a:solidFill>
                <a:latin typeface="Simplified Arabic" pitchFamily="18" charset="-78"/>
                <a:cs typeface="Simplified Arabic" pitchFamily="18" charset="-78"/>
              </a:rPr>
              <a:t>ــ المسترشد صح يا أستاذ الخسارة مؤثرة ماذا تريدني افعل </a:t>
            </a:r>
          </a:p>
          <a:p>
            <a:pPr algn="just">
              <a:lnSpc>
                <a:spcPct val="150000"/>
              </a:lnSpc>
              <a:tabLst>
                <a:tab pos="441325" algn="l"/>
              </a:tabLst>
            </a:pPr>
            <a:r>
              <a:rPr lang="ar-IQ" sz="2400" b="1" dirty="0">
                <a:solidFill>
                  <a:schemeClr val="bg1"/>
                </a:solidFill>
                <a:latin typeface="Simplified Arabic" pitchFamily="18" charset="-78"/>
                <a:cs typeface="Simplified Arabic" pitchFamily="18" charset="-78"/>
              </a:rPr>
              <a:t>ــ المرشد لا بد ان تتقبل الواقع الم تسمع بالقول  الماثور ((تواضع عند الفوز وابتسم عند الهزيمة))</a:t>
            </a:r>
          </a:p>
          <a:p>
            <a:pPr algn="just">
              <a:lnSpc>
                <a:spcPct val="150000"/>
              </a:lnSpc>
              <a:tabLst>
                <a:tab pos="441325" algn="l"/>
              </a:tabLst>
            </a:pPr>
            <a:r>
              <a:rPr lang="ar-IQ" sz="2400" b="1" dirty="0">
                <a:solidFill>
                  <a:schemeClr val="bg1"/>
                </a:solidFill>
                <a:latin typeface="Simplified Arabic" pitchFamily="18" charset="-78"/>
                <a:cs typeface="Simplified Arabic" pitchFamily="18" charset="-78"/>
              </a:rPr>
              <a:t>ــ المسترشد بدات سرائر  وجهه تشعر بالرضا والقبول ، شكرا لك استاذي لان ما تقوله عين الصواب </a:t>
            </a:r>
          </a:p>
          <a:p>
            <a:pPr algn="just">
              <a:lnSpc>
                <a:spcPct val="150000"/>
              </a:lnSpc>
              <a:tabLst>
                <a:tab pos="441325" algn="l"/>
              </a:tabLst>
            </a:pPr>
            <a:endParaRPr lang="ar-IQ" sz="2400" b="1" dirty="0">
              <a:solidFill>
                <a:schemeClr val="bg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858944054"/>
      </p:ext>
    </p:extLst>
  </p:cSld>
  <p:clrMapOvr>
    <a:masterClrMapping/>
  </p:clrMapOvr>
  <mc:AlternateContent xmlns:mc="http://schemas.openxmlformats.org/markup-compatibility/2006" xmlns:p14="http://schemas.microsoft.com/office/powerpoint/2010/main">
    <mc:Choice Requires="p14">
      <p:transition spd="slow" p14:dur="4250">
        <p14:doors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404664"/>
            <a:ext cx="8496944" cy="6120680"/>
          </a:xfrm>
        </p:spPr>
        <p:txBody>
          <a:bodyPr>
            <a:normAutofit/>
          </a:bodyPr>
          <a:lstStyle/>
          <a:p>
            <a:pPr algn="just">
              <a:lnSpc>
                <a:spcPct val="115000"/>
              </a:lnSpc>
            </a:pPr>
            <a:endParaRPr lang="ar-IQ" sz="4800" b="1" dirty="0" smtClean="0">
              <a:solidFill>
                <a:srgbClr val="FFFF00"/>
              </a:solidFill>
              <a:latin typeface="Simplified Arabic" pitchFamily="18" charset="-78"/>
              <a:cs typeface="PT Bold Heading" pitchFamily="2" charset="-78"/>
            </a:endParaRPr>
          </a:p>
          <a:p>
            <a:pPr algn="just">
              <a:lnSpc>
                <a:spcPct val="115000"/>
              </a:lnSpc>
            </a:pPr>
            <a:endParaRPr lang="ar-IQ" sz="4800" b="1" dirty="0">
              <a:solidFill>
                <a:srgbClr val="FFFF00"/>
              </a:solidFill>
              <a:latin typeface="Simplified Arabic" pitchFamily="18" charset="-78"/>
              <a:cs typeface="PT Bold Heading" pitchFamily="2" charset="-78"/>
            </a:endParaRPr>
          </a:p>
          <a:p>
            <a:pPr>
              <a:lnSpc>
                <a:spcPct val="115000"/>
              </a:lnSpc>
            </a:pPr>
            <a:r>
              <a:rPr lang="ar-IQ" sz="4800" b="1" dirty="0" smtClean="0">
                <a:solidFill>
                  <a:srgbClr val="FFFF00"/>
                </a:solidFill>
                <a:latin typeface="Simplified Arabic" pitchFamily="18" charset="-78"/>
                <a:cs typeface="PT Bold Heading" pitchFamily="2" charset="-78"/>
              </a:rPr>
              <a:t>شكراً لحسن إستماعكُم وإصغائكم </a:t>
            </a:r>
          </a:p>
          <a:p>
            <a:pPr algn="just">
              <a:lnSpc>
                <a:spcPct val="115000"/>
              </a:lnSpc>
            </a:pPr>
            <a:endParaRPr lang="ar-IQ" sz="4800" b="1" dirty="0">
              <a:solidFill>
                <a:srgbClr val="FFFF00"/>
              </a:solidFill>
              <a:latin typeface="Simplified Arabic" pitchFamily="18" charset="-78"/>
              <a:cs typeface="PT Bold Heading" pitchFamily="2" charset="-78"/>
            </a:endParaRPr>
          </a:p>
        </p:txBody>
      </p:sp>
    </p:spTree>
    <p:extLst>
      <p:ext uri="{BB962C8B-B14F-4D97-AF65-F5344CB8AC3E}">
        <p14:creationId xmlns:p14="http://schemas.microsoft.com/office/powerpoint/2010/main" val="4178795392"/>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xEl>
                                              <p:pRg st="2" end="2"/>
                                            </p:txEl>
                                          </p:spTgt>
                                        </p:tgtEl>
                                        <p:attrNameLst>
                                          <p:attrName>style.visibility</p:attrName>
                                        </p:attrNameLst>
                                      </p:cBhvr>
                                      <p:to>
                                        <p:strVal val="visible"/>
                                      </p:to>
                                    </p:set>
                                    <p:anim by="(-#ppt_w*2)" calcmode="lin" valueType="num">
                                      <p:cBhvr rctx="PPT">
                                        <p:cTn id="7" dur="1500" autoRev="1" fill="hold">
                                          <p:stCondLst>
                                            <p:cond delay="0"/>
                                          </p:stCondLst>
                                        </p:cTn>
                                        <p:tgtEl>
                                          <p:spTgt spid="3">
                                            <p:txEl>
                                              <p:pRg st="2" end="2"/>
                                            </p:txEl>
                                          </p:spTgt>
                                        </p:tgtEl>
                                        <p:attrNameLst>
                                          <p:attrName>ppt_w</p:attrName>
                                        </p:attrNameLst>
                                      </p:cBhvr>
                                    </p:anim>
                                    <p:anim by="(#ppt_w*0.50)" calcmode="lin" valueType="num">
                                      <p:cBhvr>
                                        <p:cTn id="8" dur="1500" decel="50000" autoRev="1" fill="hold">
                                          <p:stCondLst>
                                            <p:cond delay="0"/>
                                          </p:stCondLst>
                                        </p:cTn>
                                        <p:tgtEl>
                                          <p:spTgt spid="3">
                                            <p:txEl>
                                              <p:pRg st="2" end="2"/>
                                            </p:txEl>
                                          </p:spTgt>
                                        </p:tgtEl>
                                        <p:attrNameLst>
                                          <p:attrName>ppt_x</p:attrName>
                                        </p:attrNameLst>
                                      </p:cBhvr>
                                    </p:anim>
                                    <p:anim from="(-#ppt_h/2)" to="(#ppt_y)" calcmode="lin" valueType="num">
                                      <p:cBhvr>
                                        <p:cTn id="9" dur="3000" fill="hold">
                                          <p:stCondLst>
                                            <p:cond delay="0"/>
                                          </p:stCondLst>
                                        </p:cTn>
                                        <p:tgtEl>
                                          <p:spTgt spid="3">
                                            <p:txEl>
                                              <p:pRg st="2" end="2"/>
                                            </p:txEl>
                                          </p:spTgt>
                                        </p:tgtEl>
                                        <p:attrNameLst>
                                          <p:attrName>ppt_y</p:attrName>
                                        </p:attrNameLst>
                                      </p:cBhvr>
                                    </p:anim>
                                    <p:animRot by="21600000">
                                      <p:cBhvr>
                                        <p:cTn id="10" dur="3000" fill="hold">
                                          <p:stCondLst>
                                            <p:cond delay="0"/>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فر">
  <a:themeElements>
    <a:clrScheme name="مخصص 2">
      <a:dk1>
        <a:sysClr val="windowText" lastClr="000000"/>
      </a:dk1>
      <a:lt1>
        <a:sysClr val="window" lastClr="FFFFFF"/>
      </a:lt1>
      <a:dk2>
        <a:srgbClr val="5DD3FF"/>
      </a:dk2>
      <a:lt2>
        <a:srgbClr val="CCDDEA"/>
      </a:lt2>
      <a:accent1>
        <a:srgbClr val="FED9A7"/>
      </a:accent1>
      <a:accent2>
        <a:srgbClr val="EC9D95"/>
      </a:accent2>
      <a:accent3>
        <a:srgbClr val="ACA49A"/>
      </a:accent3>
      <a:accent4>
        <a:srgbClr val="BFE1AB"/>
      </a:accent4>
      <a:accent5>
        <a:srgbClr val="EB5605"/>
      </a:accent5>
      <a:accent6>
        <a:srgbClr val="B9CA1A"/>
      </a:accent6>
      <a:hlink>
        <a:srgbClr val="D83E2C"/>
      </a:hlink>
      <a:folHlink>
        <a:srgbClr val="ED7D27"/>
      </a:folHlink>
    </a:clrScheme>
    <a:fontScheme name="واف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اف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414</TotalTime>
  <Words>469</Words>
  <Application>Microsoft Office PowerPoint</Application>
  <PresentationFormat>عرض على الشاشة (3:4)‏</PresentationFormat>
  <Paragraphs>31</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وافر</vt:lpstr>
      <vt:lpstr>     المهارات الارشادية   عنوان المحاضرة  مهارة المواجهة    بإشراف أ.م.د. محمد ابراهيم حسين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دل</dc:creator>
  <cp:lastModifiedBy>دل</cp:lastModifiedBy>
  <cp:revision>62</cp:revision>
  <dcterms:created xsi:type="dcterms:W3CDTF">2018-10-05T19:36:40Z</dcterms:created>
  <dcterms:modified xsi:type="dcterms:W3CDTF">2018-11-27T19:25:19Z</dcterms:modified>
</cp:coreProperties>
</file>